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69" r:id="rId3"/>
    <p:sldId id="267" r:id="rId4"/>
    <p:sldId id="278" r:id="rId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B41AE-FE86-4656-9453-E210BE4808E8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0CCA1-B590-43C5-880E-A219534617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77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49680"/>
            <a:ext cx="12192000" cy="5428615"/>
          </a:xfrm>
          <a:custGeom>
            <a:avLst/>
            <a:gdLst/>
            <a:ahLst/>
            <a:cxnLst/>
            <a:rect l="l" t="t" r="r" b="b"/>
            <a:pathLst>
              <a:path w="12192000" h="5428615">
                <a:moveTo>
                  <a:pt x="0" y="5428488"/>
                </a:moveTo>
                <a:lnTo>
                  <a:pt x="12192000" y="5428488"/>
                </a:lnTo>
                <a:lnTo>
                  <a:pt x="12192000" y="0"/>
                </a:lnTo>
                <a:lnTo>
                  <a:pt x="0" y="0"/>
                </a:lnTo>
                <a:lnTo>
                  <a:pt x="0" y="542848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99288" y="1658111"/>
            <a:ext cx="3243580" cy="4730750"/>
          </a:xfrm>
          <a:custGeom>
            <a:avLst/>
            <a:gdLst/>
            <a:ahLst/>
            <a:cxnLst/>
            <a:rect l="l" t="t" r="r" b="b"/>
            <a:pathLst>
              <a:path w="3243579" h="4730750">
                <a:moveTo>
                  <a:pt x="0" y="4730496"/>
                </a:moveTo>
                <a:lnTo>
                  <a:pt x="3243072" y="4730496"/>
                </a:lnTo>
                <a:lnTo>
                  <a:pt x="3243072" y="0"/>
                </a:lnTo>
                <a:lnTo>
                  <a:pt x="0" y="0"/>
                </a:lnTo>
                <a:lnTo>
                  <a:pt x="0" y="4730496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DE5934-ECF4-4F0E-8B70-90527937CDF4}" type="datetime1">
              <a:rPr kumimoji="0" lang="ru-RU" sz="9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28.09.2026</a:t>
            </a:fld>
            <a:endParaRPr kumimoji="0" lang="ru-RU" sz="9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6F464-062A-40D6-AA55-30BB1D6BAFBA}" type="slidenum">
              <a:rPr kumimoji="0" lang="ru-RU" sz="9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7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3222" y="514032"/>
            <a:ext cx="11252835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0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1.wdp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60119"/>
            <a:ext cx="5337175" cy="3416935"/>
          </a:xfrm>
          <a:custGeom>
            <a:avLst/>
            <a:gdLst/>
            <a:ahLst/>
            <a:cxnLst/>
            <a:rect l="l" t="t" r="r" b="b"/>
            <a:pathLst>
              <a:path w="5337175" h="3416935">
                <a:moveTo>
                  <a:pt x="0" y="3416808"/>
                </a:moveTo>
                <a:lnTo>
                  <a:pt x="5337048" y="3416808"/>
                </a:lnTo>
                <a:lnTo>
                  <a:pt x="5337048" y="0"/>
                </a:lnTo>
                <a:lnTo>
                  <a:pt x="0" y="0"/>
                </a:lnTo>
                <a:lnTo>
                  <a:pt x="0" y="3416808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ln w="12192">
            <a:solidFill>
              <a:srgbClr val="5F7C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2475" y="237235"/>
            <a:ext cx="8625840" cy="45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Государственная </a:t>
            </a:r>
            <a:r>
              <a:rPr sz="2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финансовая </a:t>
            </a:r>
            <a:r>
              <a:rPr sz="2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поддержка</a:t>
            </a:r>
            <a:r>
              <a:rPr sz="2800" b="0" spc="-2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предоставляется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94632" y="6784847"/>
            <a:ext cx="7897495" cy="73660"/>
          </a:xfrm>
          <a:custGeom>
            <a:avLst/>
            <a:gdLst/>
            <a:ahLst/>
            <a:cxnLst/>
            <a:rect l="l" t="t" r="r" b="b"/>
            <a:pathLst>
              <a:path w="7897495" h="73659">
                <a:moveTo>
                  <a:pt x="7897367" y="0"/>
                </a:moveTo>
                <a:lnTo>
                  <a:pt x="0" y="0"/>
                </a:lnTo>
                <a:lnTo>
                  <a:pt x="0" y="73150"/>
                </a:lnTo>
                <a:lnTo>
                  <a:pt x="7897367" y="73150"/>
                </a:lnTo>
                <a:lnTo>
                  <a:pt x="7897367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87183" y="6705600"/>
            <a:ext cx="5005070" cy="88900"/>
          </a:xfrm>
          <a:custGeom>
            <a:avLst/>
            <a:gdLst/>
            <a:ahLst/>
            <a:cxnLst/>
            <a:rect l="l" t="t" r="r" b="b"/>
            <a:pathLst>
              <a:path w="5005070" h="88900">
                <a:moveTo>
                  <a:pt x="0" y="88392"/>
                </a:moveTo>
                <a:lnTo>
                  <a:pt x="5004816" y="88392"/>
                </a:lnTo>
                <a:lnTo>
                  <a:pt x="5004816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74664" y="4380026"/>
            <a:ext cx="1836165" cy="6688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24144" y="4761026"/>
            <a:ext cx="2537332" cy="6688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05880" y="4472178"/>
            <a:ext cx="2089785" cy="1085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ct val="100000"/>
              </a:lnSpc>
            </a:pPr>
            <a:r>
              <a:rPr sz="2500" b="1" spc="-5" dirty="0">
                <a:latin typeface="Arial"/>
                <a:cs typeface="Arial"/>
              </a:rPr>
              <a:t>Средние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500" b="1" spc="-5" dirty="0">
                <a:latin typeface="Arial"/>
                <a:cs typeface="Arial"/>
              </a:rPr>
              <a:t>предприятия</a:t>
            </a:r>
            <a:endParaRPr sz="25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20"/>
              </a:spcBef>
            </a:pPr>
            <a:r>
              <a:rPr sz="2000" i="1" spc="-5" dirty="0">
                <a:solidFill>
                  <a:srgbClr val="395B62"/>
                </a:solidFill>
                <a:latin typeface="Arial"/>
                <a:cs typeface="Arial"/>
              </a:rPr>
              <a:t>(до </a:t>
            </a:r>
            <a:r>
              <a:rPr sz="2000" i="1" spc="-10" dirty="0">
                <a:solidFill>
                  <a:srgbClr val="395B62"/>
                </a:solidFill>
                <a:latin typeface="Arial"/>
                <a:cs typeface="Arial"/>
              </a:rPr>
              <a:t>250</a:t>
            </a:r>
            <a:r>
              <a:rPr sz="2000" i="1" spc="-50" dirty="0">
                <a:solidFill>
                  <a:srgbClr val="395B62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395B62"/>
                </a:solidFill>
                <a:latin typeface="Arial"/>
                <a:cs typeface="Arial"/>
              </a:rPr>
              <a:t>человек)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06156" y="1101852"/>
            <a:ext cx="3907790" cy="5206365"/>
          </a:xfrm>
          <a:custGeom>
            <a:avLst/>
            <a:gdLst/>
            <a:ahLst/>
            <a:cxnLst/>
            <a:rect l="l" t="t" r="r" b="b"/>
            <a:pathLst>
              <a:path w="3907790" h="5206365">
                <a:moveTo>
                  <a:pt x="0" y="651256"/>
                </a:moveTo>
                <a:lnTo>
                  <a:pt x="1786" y="602653"/>
                </a:lnTo>
                <a:lnTo>
                  <a:pt x="7061" y="555021"/>
                </a:lnTo>
                <a:lnTo>
                  <a:pt x="15699" y="508484"/>
                </a:lnTo>
                <a:lnTo>
                  <a:pt x="27574" y="463170"/>
                </a:lnTo>
                <a:lnTo>
                  <a:pt x="42560" y="419202"/>
                </a:lnTo>
                <a:lnTo>
                  <a:pt x="60531" y="376709"/>
                </a:lnTo>
                <a:lnTo>
                  <a:pt x="81361" y="335815"/>
                </a:lnTo>
                <a:lnTo>
                  <a:pt x="104925" y="296646"/>
                </a:lnTo>
                <a:lnTo>
                  <a:pt x="131095" y="259329"/>
                </a:lnTo>
                <a:lnTo>
                  <a:pt x="159747" y="223990"/>
                </a:lnTo>
                <a:lnTo>
                  <a:pt x="190753" y="190753"/>
                </a:lnTo>
                <a:lnTo>
                  <a:pt x="223990" y="159747"/>
                </a:lnTo>
                <a:lnTo>
                  <a:pt x="259329" y="131095"/>
                </a:lnTo>
                <a:lnTo>
                  <a:pt x="296646" y="104925"/>
                </a:lnTo>
                <a:lnTo>
                  <a:pt x="335815" y="81361"/>
                </a:lnTo>
                <a:lnTo>
                  <a:pt x="376709" y="60531"/>
                </a:lnTo>
                <a:lnTo>
                  <a:pt x="419202" y="42560"/>
                </a:lnTo>
                <a:lnTo>
                  <a:pt x="463170" y="27574"/>
                </a:lnTo>
                <a:lnTo>
                  <a:pt x="508484" y="15699"/>
                </a:lnTo>
                <a:lnTo>
                  <a:pt x="555021" y="7061"/>
                </a:lnTo>
                <a:lnTo>
                  <a:pt x="602653" y="1786"/>
                </a:lnTo>
                <a:lnTo>
                  <a:pt x="651255" y="0"/>
                </a:lnTo>
                <a:lnTo>
                  <a:pt x="3256279" y="0"/>
                </a:lnTo>
                <a:lnTo>
                  <a:pt x="3304882" y="1786"/>
                </a:lnTo>
                <a:lnTo>
                  <a:pt x="3352514" y="7061"/>
                </a:lnTo>
                <a:lnTo>
                  <a:pt x="3399051" y="15699"/>
                </a:lnTo>
                <a:lnTo>
                  <a:pt x="3444365" y="27574"/>
                </a:lnTo>
                <a:lnTo>
                  <a:pt x="3488333" y="42560"/>
                </a:lnTo>
                <a:lnTo>
                  <a:pt x="3530826" y="60531"/>
                </a:lnTo>
                <a:lnTo>
                  <a:pt x="3571720" y="81361"/>
                </a:lnTo>
                <a:lnTo>
                  <a:pt x="3610889" y="104925"/>
                </a:lnTo>
                <a:lnTo>
                  <a:pt x="3648206" y="131095"/>
                </a:lnTo>
                <a:lnTo>
                  <a:pt x="3683545" y="159747"/>
                </a:lnTo>
                <a:lnTo>
                  <a:pt x="3716782" y="190754"/>
                </a:lnTo>
                <a:lnTo>
                  <a:pt x="3747788" y="223990"/>
                </a:lnTo>
                <a:lnTo>
                  <a:pt x="3776440" y="259329"/>
                </a:lnTo>
                <a:lnTo>
                  <a:pt x="3802610" y="296646"/>
                </a:lnTo>
                <a:lnTo>
                  <a:pt x="3826174" y="335815"/>
                </a:lnTo>
                <a:lnTo>
                  <a:pt x="3847004" y="376709"/>
                </a:lnTo>
                <a:lnTo>
                  <a:pt x="3864975" y="419202"/>
                </a:lnTo>
                <a:lnTo>
                  <a:pt x="3879961" y="463170"/>
                </a:lnTo>
                <a:lnTo>
                  <a:pt x="3891836" y="508484"/>
                </a:lnTo>
                <a:lnTo>
                  <a:pt x="3900474" y="555021"/>
                </a:lnTo>
                <a:lnTo>
                  <a:pt x="3905749" y="602653"/>
                </a:lnTo>
                <a:lnTo>
                  <a:pt x="3907536" y="651256"/>
                </a:lnTo>
                <a:lnTo>
                  <a:pt x="3907536" y="4554715"/>
                </a:lnTo>
                <a:lnTo>
                  <a:pt x="3905749" y="4603320"/>
                </a:lnTo>
                <a:lnTo>
                  <a:pt x="3900474" y="4650955"/>
                </a:lnTo>
                <a:lnTo>
                  <a:pt x="3891836" y="4697494"/>
                </a:lnTo>
                <a:lnTo>
                  <a:pt x="3879961" y="4742811"/>
                </a:lnTo>
                <a:lnTo>
                  <a:pt x="3864975" y="4786780"/>
                </a:lnTo>
                <a:lnTo>
                  <a:pt x="3847004" y="4829275"/>
                </a:lnTo>
                <a:lnTo>
                  <a:pt x="3826174" y="4870170"/>
                </a:lnTo>
                <a:lnTo>
                  <a:pt x="3802610" y="4909339"/>
                </a:lnTo>
                <a:lnTo>
                  <a:pt x="3776440" y="4946657"/>
                </a:lnTo>
                <a:lnTo>
                  <a:pt x="3747788" y="4981996"/>
                </a:lnTo>
                <a:lnTo>
                  <a:pt x="3716782" y="5015233"/>
                </a:lnTo>
                <a:lnTo>
                  <a:pt x="3683545" y="5046239"/>
                </a:lnTo>
                <a:lnTo>
                  <a:pt x="3648206" y="5074891"/>
                </a:lnTo>
                <a:lnTo>
                  <a:pt x="3610889" y="5101061"/>
                </a:lnTo>
                <a:lnTo>
                  <a:pt x="3571720" y="5124624"/>
                </a:lnTo>
                <a:lnTo>
                  <a:pt x="3530826" y="5145454"/>
                </a:lnTo>
                <a:lnTo>
                  <a:pt x="3488333" y="5163424"/>
                </a:lnTo>
                <a:lnTo>
                  <a:pt x="3444365" y="5178410"/>
                </a:lnTo>
                <a:lnTo>
                  <a:pt x="3399051" y="5190284"/>
                </a:lnTo>
                <a:lnTo>
                  <a:pt x="3352514" y="5198922"/>
                </a:lnTo>
                <a:lnTo>
                  <a:pt x="3304882" y="5204197"/>
                </a:lnTo>
                <a:lnTo>
                  <a:pt x="3256279" y="5205984"/>
                </a:lnTo>
                <a:lnTo>
                  <a:pt x="651255" y="5205984"/>
                </a:lnTo>
                <a:lnTo>
                  <a:pt x="602653" y="5204197"/>
                </a:lnTo>
                <a:lnTo>
                  <a:pt x="555021" y="5198922"/>
                </a:lnTo>
                <a:lnTo>
                  <a:pt x="508484" y="5190284"/>
                </a:lnTo>
                <a:lnTo>
                  <a:pt x="463170" y="5178410"/>
                </a:lnTo>
                <a:lnTo>
                  <a:pt x="419202" y="5163424"/>
                </a:lnTo>
                <a:lnTo>
                  <a:pt x="376709" y="5145454"/>
                </a:lnTo>
                <a:lnTo>
                  <a:pt x="335815" y="5124624"/>
                </a:lnTo>
                <a:lnTo>
                  <a:pt x="296646" y="5101061"/>
                </a:lnTo>
                <a:lnTo>
                  <a:pt x="259329" y="5074891"/>
                </a:lnTo>
                <a:lnTo>
                  <a:pt x="223990" y="5046239"/>
                </a:lnTo>
                <a:lnTo>
                  <a:pt x="190753" y="5015233"/>
                </a:lnTo>
                <a:lnTo>
                  <a:pt x="159747" y="4981996"/>
                </a:lnTo>
                <a:lnTo>
                  <a:pt x="131095" y="4946657"/>
                </a:lnTo>
                <a:lnTo>
                  <a:pt x="104925" y="4909339"/>
                </a:lnTo>
                <a:lnTo>
                  <a:pt x="81361" y="4870170"/>
                </a:lnTo>
                <a:lnTo>
                  <a:pt x="60531" y="4829275"/>
                </a:lnTo>
                <a:lnTo>
                  <a:pt x="42560" y="4786780"/>
                </a:lnTo>
                <a:lnTo>
                  <a:pt x="27574" y="4742811"/>
                </a:lnTo>
                <a:lnTo>
                  <a:pt x="15699" y="4697494"/>
                </a:lnTo>
                <a:lnTo>
                  <a:pt x="7061" y="4650955"/>
                </a:lnTo>
                <a:lnTo>
                  <a:pt x="1786" y="4603320"/>
                </a:lnTo>
                <a:lnTo>
                  <a:pt x="0" y="4554715"/>
                </a:lnTo>
                <a:lnTo>
                  <a:pt x="0" y="651256"/>
                </a:lnTo>
                <a:close/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58200" y="1197355"/>
            <a:ext cx="3352800" cy="176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57480">
              <a:lnSpc>
                <a:spcPct val="100400"/>
              </a:lnSpc>
            </a:pPr>
            <a:r>
              <a:rPr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Субъекту </a:t>
            </a:r>
            <a:r>
              <a:rPr b="1" spc="5" dirty="0">
                <a:solidFill>
                  <a:srgbClr val="0D0D0D"/>
                </a:solidFill>
                <a:latin typeface="Times New Roman"/>
                <a:cs typeface="Times New Roman"/>
              </a:rPr>
              <a:t>МСП </a:t>
            </a:r>
            <a:r>
              <a:rPr b="1" spc="-5" dirty="0">
                <a:solidFill>
                  <a:srgbClr val="0D0D0D"/>
                </a:solidFill>
                <a:latin typeface="Times New Roman"/>
                <a:cs typeface="Times New Roman"/>
              </a:rPr>
              <a:t>–  </a:t>
            </a:r>
            <a:r>
              <a:rPr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коммерческой </a:t>
            </a:r>
            <a:r>
              <a:rPr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организации  </a:t>
            </a:r>
            <a:r>
              <a:rPr sz="1600" spc="5" dirty="0">
                <a:solidFill>
                  <a:srgbClr val="0D0D0D"/>
                </a:solidFill>
                <a:latin typeface="Times New Roman"/>
                <a:cs typeface="Times New Roman"/>
              </a:rPr>
              <a:t>при основных</a:t>
            </a:r>
            <a:r>
              <a:rPr sz="1600" spc="-1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условиях:</a:t>
            </a:r>
            <a:endParaRPr sz="1600" dirty="0">
              <a:latin typeface="Times New Roman"/>
              <a:cs typeface="Times New Roman"/>
            </a:endParaRPr>
          </a:p>
          <a:p>
            <a:pPr marL="12700" marR="5080">
              <a:lnSpc>
                <a:spcPct val="995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300" u="sng" spc="-10" dirty="0" err="1">
                <a:solidFill>
                  <a:srgbClr val="0D0D0D"/>
                </a:solidFill>
                <a:latin typeface="Times New Roman"/>
                <a:cs typeface="Times New Roman"/>
              </a:rPr>
              <a:t>объем</a:t>
            </a:r>
            <a:r>
              <a:rPr sz="1300" u="sng" spc="-1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300" u="sng" spc="-5" dirty="0">
                <a:solidFill>
                  <a:srgbClr val="0D0D0D"/>
                </a:solidFill>
                <a:latin typeface="Times New Roman"/>
                <a:cs typeface="Times New Roman"/>
              </a:rPr>
              <a:t>валовой </a:t>
            </a:r>
            <a:r>
              <a:rPr sz="1300" u="sng" spc="-10" dirty="0">
                <a:solidFill>
                  <a:srgbClr val="0D0D0D"/>
                </a:solidFill>
                <a:latin typeface="Times New Roman"/>
                <a:cs typeface="Times New Roman"/>
              </a:rPr>
              <a:t>выручки </a:t>
            </a:r>
            <a:r>
              <a:rPr sz="1300" u="sng" spc="-5" dirty="0">
                <a:solidFill>
                  <a:srgbClr val="0D0D0D"/>
                </a:solidFill>
                <a:latin typeface="Times New Roman"/>
                <a:cs typeface="Times New Roman"/>
              </a:rPr>
              <a:t>не превышает:  </a:t>
            </a:r>
            <a:r>
              <a:rPr sz="1300" spc="-5" dirty="0">
                <a:latin typeface="Times New Roman"/>
                <a:cs typeface="Times New Roman"/>
              </a:rPr>
              <a:t>малые организации </a:t>
            </a: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– </a:t>
            </a:r>
            <a:r>
              <a:rPr sz="2500" b="1" spc="-5" dirty="0">
                <a:latin typeface="Times New Roman"/>
                <a:cs typeface="Times New Roman"/>
              </a:rPr>
              <a:t>500 </a:t>
            </a:r>
            <a:r>
              <a:rPr sz="2500" b="1" dirty="0">
                <a:latin typeface="Times New Roman"/>
                <a:cs typeface="Times New Roman"/>
              </a:rPr>
              <a:t>тыс. </a:t>
            </a:r>
            <a:r>
              <a:rPr sz="2500" spc="-5" dirty="0">
                <a:latin typeface="Times New Roman"/>
                <a:cs typeface="Times New Roman"/>
              </a:rPr>
              <a:t>БВ  </a:t>
            </a:r>
            <a:r>
              <a:rPr sz="1300" spc="-10" dirty="0">
                <a:latin typeface="Times New Roman"/>
                <a:cs typeface="Times New Roman"/>
              </a:rPr>
              <a:t>средние </a:t>
            </a:r>
            <a:r>
              <a:rPr sz="1300" spc="-5" dirty="0">
                <a:latin typeface="Times New Roman"/>
                <a:cs typeface="Times New Roman"/>
              </a:rPr>
              <a:t>организации  </a:t>
            </a: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– </a:t>
            </a:r>
            <a:r>
              <a:rPr sz="2500" b="1" spc="-5" dirty="0">
                <a:latin typeface="Times New Roman"/>
                <a:cs typeface="Times New Roman"/>
              </a:rPr>
              <a:t>2 млн.</a:t>
            </a:r>
            <a:r>
              <a:rPr sz="2500" b="1" spc="9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БВ;</a:t>
            </a:r>
            <a:r>
              <a:rPr lang="ru-RU" sz="2500" spc="-5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177401" y="3432495"/>
            <a:ext cx="3836545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300" spc="-20" dirty="0">
                <a:solidFill>
                  <a:srgbClr val="0D0D0D"/>
                </a:solidFill>
                <a:latin typeface="Times New Roman"/>
                <a:cs typeface="Times New Roman"/>
              </a:rPr>
              <a:t>субъект </a:t>
            </a:r>
            <a:r>
              <a:rPr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МСП </a:t>
            </a:r>
            <a:r>
              <a:rPr sz="1300" b="1" spc="-5" dirty="0" err="1">
                <a:solidFill>
                  <a:srgbClr val="0D0D0D"/>
                </a:solidFill>
                <a:latin typeface="Times New Roman"/>
                <a:cs typeface="Times New Roman"/>
              </a:rPr>
              <a:t>не</a:t>
            </a:r>
            <a:r>
              <a:rPr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имеет убытков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за последний отчетный период, предшествующей дате обращения за оказанием </a:t>
            </a:r>
            <a:r>
              <a:rPr lang="ru-RU" sz="1300" spc="-5" dirty="0" err="1">
                <a:solidFill>
                  <a:srgbClr val="0D0D0D"/>
                </a:solidFill>
                <a:latin typeface="Times New Roman"/>
                <a:cs typeface="Times New Roman"/>
              </a:rPr>
              <a:t>госфинподдержки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;</a:t>
            </a: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отсутствие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з</a:t>
            </a:r>
            <a:r>
              <a:rPr lang="ru-RU" sz="13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адолженности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по платежам</a:t>
            </a:r>
            <a:endParaRPr lang="ru-RU" sz="1300" b="1" dirty="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в </a:t>
            </a:r>
            <a:r>
              <a:rPr lang="ru-RU" sz="1300" b="1" spc="-30" dirty="0">
                <a:solidFill>
                  <a:srgbClr val="0D0D0D"/>
                </a:solidFill>
                <a:latin typeface="Times New Roman"/>
                <a:cs typeface="Times New Roman"/>
              </a:rPr>
              <a:t>бюджет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и ФСЗН;</a:t>
            </a: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и ин. </a:t>
            </a: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i="1" spc="-5" dirty="0">
                <a:solidFill>
                  <a:srgbClr val="0D0D0D"/>
                </a:solidFill>
                <a:latin typeface="Times New Roman"/>
                <a:cs typeface="Times New Roman"/>
              </a:rPr>
              <a:t>(п. 5 главы 1 Положения, утвержденного Постановлением  № 459)</a:t>
            </a:r>
          </a:p>
          <a:p>
            <a:pPr marL="12700" algn="ctr">
              <a:tabLst>
                <a:tab pos="299085" algn="l"/>
                <a:tab pos="299720" algn="l"/>
              </a:tabLst>
            </a:pPr>
            <a:r>
              <a:rPr lang="ru-RU" sz="1400" spc="-5" dirty="0">
                <a:latin typeface="Times New Roman"/>
                <a:cs typeface="Times New Roman"/>
              </a:rPr>
              <a:t>            </a:t>
            </a:r>
          </a:p>
          <a:p>
            <a:pPr marL="12700" algn="ctr">
              <a:tabLst>
                <a:tab pos="299085" algn="l"/>
                <a:tab pos="299720" algn="l"/>
              </a:tabLst>
            </a:pPr>
            <a:endParaRPr lang="ru-RU" sz="1400" spc="-5" dirty="0">
              <a:latin typeface="Times New Roman"/>
              <a:cs typeface="Times New Roman"/>
            </a:endParaRPr>
          </a:p>
          <a:p>
            <a:pPr marL="12700" algn="ctr">
              <a:tabLst>
                <a:tab pos="299085" algn="l"/>
                <a:tab pos="299720" algn="l"/>
              </a:tabLst>
            </a:pPr>
            <a:r>
              <a:rPr lang="ru-RU" sz="1400" spc="-5" dirty="0">
                <a:latin typeface="Times New Roman"/>
                <a:cs typeface="Times New Roman"/>
              </a:rPr>
              <a:t> </a:t>
            </a:r>
            <a:r>
              <a:rPr lang="ru-RU" sz="1400" spc="-5" dirty="0" err="1">
                <a:latin typeface="Times New Roman"/>
                <a:cs typeface="Times New Roman"/>
              </a:rPr>
              <a:t>Госфинподдержка</a:t>
            </a:r>
            <a:r>
              <a:rPr lang="ru-RU" sz="1400" spc="-5" dirty="0">
                <a:latin typeface="Times New Roman"/>
                <a:cs typeface="Times New Roman"/>
              </a:rPr>
              <a:t> </a:t>
            </a:r>
            <a:r>
              <a:rPr lang="ru-RU" sz="1400" b="1" spc="-5" dirty="0">
                <a:latin typeface="Times New Roman"/>
                <a:cs typeface="Times New Roman"/>
              </a:rPr>
              <a:t>индивидуальным         предпринимателям не предоставляется ! </a:t>
            </a:r>
            <a:endParaRPr sz="1600" b="1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4320" y="1527047"/>
            <a:ext cx="4733544" cy="4584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00530" y="2217928"/>
            <a:ext cx="6278880" cy="4508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53255" y="4062945"/>
            <a:ext cx="295656" cy="3414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61047" y="3023666"/>
            <a:ext cx="411479" cy="4723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30879" y="4980432"/>
            <a:ext cx="1565020" cy="6657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46248" y="5361432"/>
            <a:ext cx="2448941" cy="6657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927730" y="5070475"/>
            <a:ext cx="2090420" cy="1085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Малые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предприятия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(до 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100 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человек</a:t>
            </a: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 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880872"/>
            <a:ext cx="7897495" cy="73660"/>
          </a:xfrm>
          <a:custGeom>
            <a:avLst/>
            <a:gdLst/>
            <a:ahLst/>
            <a:cxnLst/>
            <a:rect l="l" t="t" r="r" b="b"/>
            <a:pathLst>
              <a:path w="7897495" h="73659">
                <a:moveTo>
                  <a:pt x="0" y="73151"/>
                </a:moveTo>
                <a:lnTo>
                  <a:pt x="7897368" y="73151"/>
                </a:lnTo>
                <a:lnTo>
                  <a:pt x="789736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Прямоугольник 23"/>
          <p:cNvSpPr/>
          <p:nvPr/>
        </p:nvSpPr>
        <p:spPr>
          <a:xfrm>
            <a:off x="8106156" y="2938602"/>
            <a:ext cx="370484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spc="-20" dirty="0">
                <a:solidFill>
                  <a:srgbClr val="0D0D0D"/>
                </a:solidFill>
                <a:latin typeface="Times New Roman"/>
                <a:cs typeface="Times New Roman"/>
              </a:rPr>
              <a:t>субъект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МСП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не </a:t>
            </a:r>
            <a:r>
              <a:rPr lang="ru-RU" sz="13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находится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в</a:t>
            </a:r>
            <a:r>
              <a:rPr lang="ru-RU" sz="1300" spc="6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lang="ru-RU" sz="1300" dirty="0">
                <a:solidFill>
                  <a:srgbClr val="0D0D0D"/>
                </a:solidFill>
                <a:latin typeface="Times New Roman"/>
                <a:cs typeface="Times New Roman"/>
              </a:rPr>
              <a:t>процессе</a:t>
            </a:r>
            <a:endParaRPr lang="ru-RU" sz="1300" dirty="0">
              <a:latin typeface="Times New Roman"/>
              <a:cs typeface="Times New Roman"/>
            </a:endParaRPr>
          </a:p>
          <a:p>
            <a:pPr marL="299085"/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реорганизации, ликвидации,</a:t>
            </a:r>
            <a:r>
              <a:rPr lang="ru-RU" sz="1300" spc="5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банкротства;</a:t>
            </a:r>
          </a:p>
          <a:p>
            <a:pPr marL="299085"/>
            <a:endParaRPr lang="ru-RU" sz="1300" dirty="0">
              <a:latin typeface="Times New Roman"/>
              <a:cs typeface="Times New Roman"/>
            </a:endParaRPr>
          </a:p>
        </p:txBody>
      </p:sp>
      <p:pic>
        <p:nvPicPr>
          <p:cNvPr id="29" name="Рисунок 28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212" y="5433377"/>
            <a:ext cx="179705" cy="179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19"/>
          <p:cNvSpPr/>
          <p:nvPr/>
        </p:nvSpPr>
        <p:spPr>
          <a:xfrm>
            <a:off x="4267200" y="1684790"/>
            <a:ext cx="7478014" cy="516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1130300"/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952090"/>
            <a:ext cx="5328285" cy="5897880"/>
          </a:xfrm>
          <a:custGeom>
            <a:avLst/>
            <a:gdLst/>
            <a:ahLst/>
            <a:cxnLst/>
            <a:rect l="l" t="t" r="r" b="b"/>
            <a:pathLst>
              <a:path w="5328284" h="5897880">
                <a:moveTo>
                  <a:pt x="0" y="5897878"/>
                </a:moveTo>
                <a:lnTo>
                  <a:pt x="5327904" y="5897878"/>
                </a:lnTo>
                <a:lnTo>
                  <a:pt x="5327904" y="0"/>
                </a:lnTo>
                <a:lnTo>
                  <a:pt x="0" y="0"/>
                </a:lnTo>
                <a:lnTo>
                  <a:pt x="0" y="5897878"/>
                </a:lnTo>
                <a:close/>
              </a:path>
            </a:pathLst>
          </a:custGeom>
          <a:solidFill>
            <a:srgbClr val="3735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27737" y="960119"/>
            <a:ext cx="4422598" cy="5889851"/>
          </a:xfrm>
          <a:custGeom>
            <a:avLst/>
            <a:gdLst/>
            <a:ahLst/>
            <a:cxnLst/>
            <a:rect l="l" t="t" r="r" b="b"/>
            <a:pathLst>
              <a:path w="4081779" h="4709160">
                <a:moveTo>
                  <a:pt x="0" y="4709160"/>
                </a:moveTo>
                <a:lnTo>
                  <a:pt x="4081272" y="4709160"/>
                </a:lnTo>
                <a:lnTo>
                  <a:pt x="4081272" y="0"/>
                </a:lnTo>
                <a:lnTo>
                  <a:pt x="0" y="0"/>
                </a:lnTo>
                <a:lnTo>
                  <a:pt x="0" y="470916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ln w="12192">
            <a:solidFill>
              <a:srgbClr val="5F7C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22617" y="1494040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035414" y="1511935"/>
            <a:ext cx="3860086" cy="623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Белвнешэкономбанк</a:t>
            </a:r>
            <a:r>
              <a:rPr lang="ru-RU" sz="2000" b="1" spc="-15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2224" y="2407988"/>
            <a:ext cx="3516629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Открытое акционерное общество «Белорусский банк развития и реконструкции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Белинвестбанк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04010" y="3874607"/>
            <a:ext cx="31115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spc="-10" dirty="0">
                <a:solidFill>
                  <a:srgbClr val="FFFFFF"/>
                </a:solidFill>
                <a:cs typeface="Calibri"/>
              </a:rPr>
              <a:t>Открытое акционерное общество «Банк </a:t>
            </a:r>
            <a:r>
              <a:rPr lang="ru-RU" sz="2000" b="1" spc="-10" dirty="0" err="1">
                <a:solidFill>
                  <a:srgbClr val="FFFFFF"/>
                </a:solidFill>
                <a:cs typeface="Calibri"/>
              </a:rPr>
              <a:t>Дабрабыт</a:t>
            </a:r>
            <a:r>
              <a:rPr lang="ru-RU" sz="2000" b="1" spc="-10" dirty="0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8739" y="281178"/>
            <a:ext cx="9398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2800" b="0" dirty="0">
                <a:solidFill>
                  <a:srgbClr val="FFFFFF"/>
                </a:solidFill>
                <a:latin typeface="Calibri Light"/>
                <a:cs typeface="Calibri Light"/>
              </a:rPr>
              <a:t>Банки- партнёры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963167"/>
            <a:ext cx="2362200" cy="116205"/>
          </a:xfrm>
          <a:custGeom>
            <a:avLst/>
            <a:gdLst/>
            <a:ahLst/>
            <a:cxnLst/>
            <a:rect l="l" t="t" r="r" b="b"/>
            <a:pathLst>
              <a:path w="2362200" h="116205">
                <a:moveTo>
                  <a:pt x="0" y="115824"/>
                </a:moveTo>
                <a:lnTo>
                  <a:pt x="2362200" y="115824"/>
                </a:lnTo>
                <a:lnTo>
                  <a:pt x="2362200" y="0"/>
                </a:lnTo>
                <a:lnTo>
                  <a:pt x="0" y="0"/>
                </a:lnTo>
                <a:lnTo>
                  <a:pt x="0" y="115824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64623" y="6754367"/>
            <a:ext cx="2627630" cy="104139"/>
          </a:xfrm>
          <a:custGeom>
            <a:avLst/>
            <a:gdLst/>
            <a:ahLst/>
            <a:cxnLst/>
            <a:rect l="l" t="t" r="r" b="b"/>
            <a:pathLst>
              <a:path w="2627629" h="104140">
                <a:moveTo>
                  <a:pt x="2627375" y="0"/>
                </a:moveTo>
                <a:lnTo>
                  <a:pt x="0" y="0"/>
                </a:lnTo>
                <a:lnTo>
                  <a:pt x="0" y="103631"/>
                </a:lnTo>
                <a:lnTo>
                  <a:pt x="2627375" y="103631"/>
                </a:lnTo>
                <a:lnTo>
                  <a:pt x="262737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72273" y="2477272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02"/>
                </a:lnTo>
                <a:lnTo>
                  <a:pt x="318182" y="30146"/>
                </a:lnTo>
                <a:lnTo>
                  <a:pt x="29765" y="320341"/>
                </a:lnTo>
                <a:lnTo>
                  <a:pt x="7375" y="354284"/>
                </a:lnTo>
                <a:lnTo>
                  <a:pt x="0" y="392811"/>
                </a:lnTo>
                <a:lnTo>
                  <a:pt x="7602" y="431266"/>
                </a:lnTo>
                <a:lnTo>
                  <a:pt x="30146" y="464994"/>
                </a:lnTo>
                <a:lnTo>
                  <a:pt x="320341" y="753411"/>
                </a:lnTo>
                <a:lnTo>
                  <a:pt x="354284" y="775801"/>
                </a:lnTo>
                <a:lnTo>
                  <a:pt x="392810" y="783177"/>
                </a:lnTo>
                <a:lnTo>
                  <a:pt x="431266" y="775575"/>
                </a:lnTo>
                <a:lnTo>
                  <a:pt x="464994" y="753030"/>
                </a:lnTo>
                <a:lnTo>
                  <a:pt x="753411" y="462835"/>
                </a:lnTo>
                <a:lnTo>
                  <a:pt x="775801" y="428892"/>
                </a:lnTo>
                <a:lnTo>
                  <a:pt x="783177" y="390366"/>
                </a:lnTo>
                <a:lnTo>
                  <a:pt x="775575" y="351911"/>
                </a:lnTo>
                <a:lnTo>
                  <a:pt x="753030" y="318182"/>
                </a:lnTo>
                <a:lnTo>
                  <a:pt x="462835" y="29765"/>
                </a:lnTo>
                <a:lnTo>
                  <a:pt x="428892" y="7375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55772" y="3682732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02"/>
                </a:lnTo>
                <a:lnTo>
                  <a:pt x="318182" y="30146"/>
                </a:lnTo>
                <a:lnTo>
                  <a:pt x="29765" y="320341"/>
                </a:lnTo>
                <a:lnTo>
                  <a:pt x="7375" y="354212"/>
                </a:lnTo>
                <a:lnTo>
                  <a:pt x="0" y="392715"/>
                </a:lnTo>
                <a:lnTo>
                  <a:pt x="7602" y="431194"/>
                </a:lnTo>
                <a:lnTo>
                  <a:pt x="30146" y="464994"/>
                </a:lnTo>
                <a:lnTo>
                  <a:pt x="320341" y="753411"/>
                </a:lnTo>
                <a:lnTo>
                  <a:pt x="354284" y="775745"/>
                </a:lnTo>
                <a:lnTo>
                  <a:pt x="392810" y="783113"/>
                </a:lnTo>
                <a:lnTo>
                  <a:pt x="431266" y="775503"/>
                </a:lnTo>
                <a:lnTo>
                  <a:pt x="464994" y="752903"/>
                </a:lnTo>
                <a:lnTo>
                  <a:pt x="753411" y="462708"/>
                </a:lnTo>
                <a:lnTo>
                  <a:pt x="775801" y="428837"/>
                </a:lnTo>
                <a:lnTo>
                  <a:pt x="783177" y="390334"/>
                </a:lnTo>
                <a:lnTo>
                  <a:pt x="775575" y="351855"/>
                </a:lnTo>
                <a:lnTo>
                  <a:pt x="753030" y="318055"/>
                </a:lnTo>
                <a:lnTo>
                  <a:pt x="462835" y="29765"/>
                </a:lnTo>
                <a:lnTo>
                  <a:pt x="428892" y="7375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8"/>
          <p:cNvSpPr/>
          <p:nvPr/>
        </p:nvSpPr>
        <p:spPr>
          <a:xfrm>
            <a:off x="391915" y="2631746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8"/>
          <p:cNvSpPr/>
          <p:nvPr/>
        </p:nvSpPr>
        <p:spPr>
          <a:xfrm>
            <a:off x="391915" y="3976830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/>
          <p:cNvSpPr/>
          <p:nvPr/>
        </p:nvSpPr>
        <p:spPr>
          <a:xfrm>
            <a:off x="391915" y="5320715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8"/>
          <p:cNvSpPr/>
          <p:nvPr/>
        </p:nvSpPr>
        <p:spPr>
          <a:xfrm>
            <a:off x="391915" y="1273559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/>
          <p:cNvSpPr txBox="1"/>
          <p:nvPr/>
        </p:nvSpPr>
        <p:spPr>
          <a:xfrm>
            <a:off x="1363069" y="1557080"/>
            <a:ext cx="37973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Сбер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Банк»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5" name="object 10"/>
          <p:cNvSpPr txBox="1"/>
          <p:nvPr/>
        </p:nvSpPr>
        <p:spPr>
          <a:xfrm>
            <a:off x="1380284" y="5549852"/>
            <a:ext cx="37973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Закрытое акционерное общество «Банк ВТБ (Беларусь)»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6" name="object 10"/>
          <p:cNvSpPr txBox="1"/>
          <p:nvPr/>
        </p:nvSpPr>
        <p:spPr>
          <a:xfrm>
            <a:off x="1386045" y="4203525"/>
            <a:ext cx="379730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«Сберегательный банк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Беларусбанк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7" name="object 10"/>
          <p:cNvSpPr txBox="1"/>
          <p:nvPr/>
        </p:nvSpPr>
        <p:spPr>
          <a:xfrm>
            <a:off x="1386045" y="2825638"/>
            <a:ext cx="37973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Белагропромбанк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558" y="4649539"/>
            <a:ext cx="786452" cy="7864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964" y="5722028"/>
            <a:ext cx="786452" cy="7864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055863" y="4885034"/>
            <a:ext cx="3967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Закрытое акционерное общество «</a:t>
            </a:r>
            <a:r>
              <a:rPr lang="ru-RU" sz="2000" b="1" dirty="0" err="1">
                <a:solidFill>
                  <a:schemeClr val="bg1"/>
                </a:solidFill>
              </a:rPr>
              <a:t>МТБанк</a:t>
            </a:r>
            <a:r>
              <a:rPr lang="ru-RU" sz="2000" b="1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55863" y="5878956"/>
            <a:ext cx="409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Закрытое акционерное общество «Альфа-Банк»</a:t>
            </a:r>
          </a:p>
        </p:txBody>
      </p:sp>
    </p:spTree>
    <p:extLst>
      <p:ext uri="{BB962C8B-B14F-4D97-AF65-F5344CB8AC3E}">
        <p14:creationId xmlns:p14="http://schemas.microsoft.com/office/powerpoint/2010/main" val="127015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61" y="1316736"/>
            <a:ext cx="12192000" cy="5428615"/>
          </a:xfrm>
          <a:custGeom>
            <a:avLst/>
            <a:gdLst/>
            <a:ahLst/>
            <a:cxnLst/>
            <a:rect l="l" t="t" r="r" b="b"/>
            <a:pathLst>
              <a:path w="12192000" h="5428615">
                <a:moveTo>
                  <a:pt x="0" y="5428488"/>
                </a:moveTo>
                <a:lnTo>
                  <a:pt x="12192000" y="5428488"/>
                </a:lnTo>
                <a:lnTo>
                  <a:pt x="12192000" y="0"/>
                </a:lnTo>
                <a:lnTo>
                  <a:pt x="0" y="0"/>
                </a:lnTo>
                <a:lnTo>
                  <a:pt x="0" y="542848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841" y="559308"/>
            <a:ext cx="7788759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435"/>
              </a:lnSpc>
            </a:pPr>
            <a:r>
              <a:rPr spc="-5" dirty="0"/>
              <a:t>Льготное кредитование, </a:t>
            </a:r>
            <a:r>
              <a:rPr spc="5" dirty="0"/>
              <a:t>в </a:t>
            </a:r>
            <a:r>
              <a:rPr spc="-15" dirty="0"/>
              <a:t>том </a:t>
            </a:r>
            <a:r>
              <a:rPr spc="5" dirty="0"/>
              <a:t>числе</a:t>
            </a:r>
            <a:r>
              <a:rPr spc="-215" dirty="0"/>
              <a:t> </a:t>
            </a:r>
            <a:r>
              <a:rPr spc="-5" dirty="0"/>
              <a:t>микрокредитование</a:t>
            </a:r>
          </a:p>
          <a:p>
            <a:pPr marL="12700">
              <a:lnSpc>
                <a:spcPts val="1835"/>
              </a:lnSpc>
            </a:pPr>
            <a:r>
              <a:rPr sz="1600" b="0" dirty="0">
                <a:latin typeface="Times New Roman"/>
                <a:cs typeface="Times New Roman"/>
              </a:rPr>
              <a:t>Постановление Совета </a:t>
            </a:r>
            <a:r>
              <a:rPr sz="1600" b="0" spc="5" dirty="0">
                <a:latin typeface="Times New Roman"/>
                <a:cs typeface="Times New Roman"/>
              </a:rPr>
              <a:t>Министров </a:t>
            </a:r>
            <a:r>
              <a:rPr sz="1600" b="0" spc="-10" dirty="0">
                <a:latin typeface="Times New Roman"/>
                <a:cs typeface="Times New Roman"/>
              </a:rPr>
              <a:t>Республики Беларусь </a:t>
            </a:r>
            <a:r>
              <a:rPr sz="1600" spc="-20" dirty="0">
                <a:latin typeface="Times New Roman"/>
                <a:cs typeface="Times New Roman"/>
              </a:rPr>
              <a:t>от </a:t>
            </a:r>
            <a:r>
              <a:rPr sz="1600" dirty="0">
                <a:latin typeface="Times New Roman"/>
                <a:cs typeface="Times New Roman"/>
              </a:rPr>
              <a:t>28.06.2024 </a:t>
            </a:r>
            <a:r>
              <a:rPr sz="1600" spc="5" dirty="0">
                <a:latin typeface="Times New Roman"/>
                <a:cs typeface="Times New Roman"/>
              </a:rPr>
              <a:t>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459</a:t>
            </a:r>
            <a:r>
              <a:rPr lang="ru-RU" sz="1600" spc="5" dirty="0">
                <a:latin typeface="Times New Roman"/>
                <a:cs typeface="Times New Roman"/>
              </a:rPr>
              <a:t> (глава 7)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372" y="303021"/>
            <a:ext cx="229743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5" dirty="0" err="1">
                <a:solidFill>
                  <a:srgbClr val="888888"/>
                </a:solidFill>
                <a:latin typeface="Times New Roman"/>
                <a:cs typeface="Times New Roman"/>
              </a:rPr>
              <a:t>Банки</a:t>
            </a:r>
            <a:r>
              <a:rPr sz="1500" spc="5" dirty="0">
                <a:solidFill>
                  <a:srgbClr val="888888"/>
                </a:solidFill>
                <a:latin typeface="Times New Roman"/>
                <a:cs typeface="Times New Roman"/>
              </a:rPr>
              <a:t> </a:t>
            </a:r>
            <a:r>
              <a:rPr sz="1500" spc="-5" dirty="0" err="1">
                <a:solidFill>
                  <a:srgbClr val="888888"/>
                </a:solidFill>
                <a:latin typeface="Times New Roman"/>
                <a:cs typeface="Times New Roman"/>
              </a:rPr>
              <a:t>Республи</a:t>
            </a:r>
            <a:r>
              <a:rPr lang="ru-RU" sz="1500" spc="-5" dirty="0">
                <a:solidFill>
                  <a:srgbClr val="888888"/>
                </a:solidFill>
                <a:latin typeface="Times New Roman"/>
                <a:cs typeface="Times New Roman"/>
              </a:rPr>
              <a:t>к</a:t>
            </a:r>
            <a:r>
              <a:rPr sz="1500" spc="-5" dirty="0">
                <a:solidFill>
                  <a:srgbClr val="888888"/>
                </a:solidFill>
                <a:latin typeface="Times New Roman"/>
                <a:cs typeface="Times New Roman"/>
              </a:rPr>
              <a:t>и</a:t>
            </a:r>
            <a:r>
              <a:rPr sz="1500" spc="-160" dirty="0">
                <a:solidFill>
                  <a:srgbClr val="888888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888888"/>
                </a:solidFill>
                <a:latin typeface="Times New Roman"/>
                <a:cs typeface="Times New Roman"/>
              </a:rPr>
              <a:t>Беларусь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9707" y="1692452"/>
            <a:ext cx="2790825" cy="723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4"/>
              </a:lnSpc>
            </a:pPr>
            <a:r>
              <a:rPr sz="20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Получатель</a:t>
            </a:r>
            <a:r>
              <a:rPr sz="2000" b="1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поддержки: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1780"/>
              </a:lnSpc>
            </a:pPr>
            <a:r>
              <a:rPr sz="1800" spc="-30" dirty="0">
                <a:solidFill>
                  <a:srgbClr val="0D0D0D"/>
                </a:solidFill>
                <a:latin typeface="Times New Roman"/>
                <a:cs typeface="Times New Roman"/>
              </a:rPr>
              <a:t>субъект </a:t>
            </a:r>
            <a:r>
              <a:rPr sz="1800" dirty="0">
                <a:solidFill>
                  <a:srgbClr val="0D0D0D"/>
                </a:solidFill>
                <a:latin typeface="Times New Roman"/>
                <a:cs typeface="Times New Roman"/>
              </a:rPr>
              <a:t>МСП</a:t>
            </a:r>
            <a:r>
              <a:rPr sz="1800" spc="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D0D0D"/>
                </a:solidFill>
                <a:latin typeface="Times New Roman"/>
                <a:cs typeface="Times New Roman"/>
              </a:rPr>
              <a:t>–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ts val="1970"/>
              </a:lnSpc>
            </a:pPr>
            <a:r>
              <a:rPr sz="1800" spc="-20" dirty="0">
                <a:solidFill>
                  <a:srgbClr val="0D0D0D"/>
                </a:solidFill>
                <a:latin typeface="Times New Roman"/>
                <a:cs typeface="Times New Roman"/>
              </a:rPr>
              <a:t>коммерческая</a:t>
            </a:r>
            <a:r>
              <a:rPr sz="1800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Times New Roman"/>
                <a:cs typeface="Times New Roman"/>
              </a:rPr>
              <a:t>организация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9707" y="2762884"/>
            <a:ext cx="2287905" cy="1090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sz="2000" b="1" dirty="0">
                <a:solidFill>
                  <a:srgbClr val="0D0D0D"/>
                </a:solidFill>
                <a:latin typeface="Times New Roman"/>
                <a:cs typeface="Times New Roman"/>
              </a:rPr>
              <a:t>Ставка: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2515"/>
              </a:lnSpc>
            </a:pPr>
            <a:r>
              <a:rPr sz="1400" spc="-10" dirty="0">
                <a:solidFill>
                  <a:srgbClr val="0D0D0D"/>
                </a:solidFill>
                <a:latin typeface="Times New Roman"/>
                <a:cs typeface="Times New Roman"/>
              </a:rPr>
              <a:t>от </a:t>
            </a:r>
            <a:r>
              <a:rPr sz="14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0,5 </a:t>
            </a:r>
            <a:r>
              <a:rPr sz="1400" spc="-5" dirty="0" err="1">
                <a:solidFill>
                  <a:srgbClr val="0D0D0D"/>
                </a:solidFill>
                <a:latin typeface="Times New Roman"/>
                <a:cs typeface="Times New Roman"/>
              </a:rPr>
              <a:t>ставки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920"/>
              </a:lnSpc>
            </a:pP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реф.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НБ</a:t>
            </a:r>
            <a:r>
              <a:rPr sz="1400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10" dirty="0">
                <a:solidFill>
                  <a:srgbClr val="0D0D0D"/>
                </a:solidFill>
                <a:latin typeface="Times New Roman"/>
                <a:cs typeface="Times New Roman"/>
              </a:rPr>
              <a:t>РБ*</a:t>
            </a:r>
            <a:r>
              <a:rPr lang="ru-RU" sz="1400" spc="10" dirty="0">
                <a:solidFill>
                  <a:srgbClr val="0D0D0D"/>
                </a:solidFill>
                <a:latin typeface="Times New Roman"/>
                <a:cs typeface="Times New Roman"/>
              </a:rPr>
              <a:t>, увеличенная на 2-3 процентных пункта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9707" y="3800855"/>
            <a:ext cx="2983865" cy="7391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80"/>
              </a:lnSpc>
            </a:pPr>
            <a:r>
              <a:rPr sz="1000" spc="-5" dirty="0">
                <a:latin typeface="Calibri"/>
                <a:cs typeface="Calibri"/>
              </a:rPr>
              <a:t>*</a:t>
            </a:r>
            <a:r>
              <a:rPr lang="ru-RU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Национальным банком на дату заключения договора о размещении указанных средств во вклады (депозиты)</a:t>
            </a: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0842" y="4568444"/>
            <a:ext cx="1610360" cy="39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Срок: </a:t>
            </a:r>
            <a:r>
              <a:rPr sz="1800" spc="-5" dirty="0">
                <a:solidFill>
                  <a:srgbClr val="0D0D0D"/>
                </a:solidFill>
                <a:latin typeface="Times New Roman"/>
                <a:cs typeface="Times New Roman"/>
              </a:rPr>
              <a:t>до </a:t>
            </a:r>
            <a:r>
              <a:rPr sz="25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7</a:t>
            </a:r>
            <a:r>
              <a:rPr sz="2500" b="1" spc="-6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Times New Roman"/>
                <a:cs typeface="Times New Roman"/>
              </a:rPr>
              <a:t>лет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4279" y="5226303"/>
            <a:ext cx="2853690" cy="1082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latin typeface="Times New Roman"/>
                <a:cs typeface="Times New Roman"/>
              </a:rPr>
              <a:t>Сумма: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80"/>
              </a:lnSpc>
              <a:spcBef>
                <a:spcPts val="225"/>
              </a:spcBef>
            </a:pPr>
            <a:r>
              <a:rPr sz="1800" spc="-5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пределах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размещенных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00"/>
              </a:lnSpc>
            </a:pPr>
            <a:r>
              <a:rPr sz="1800" spc="-20" dirty="0">
                <a:latin typeface="Times New Roman"/>
                <a:cs typeface="Times New Roman"/>
              </a:rPr>
              <a:t>во </a:t>
            </a:r>
            <a:r>
              <a:rPr sz="1800" spc="-10" dirty="0">
                <a:latin typeface="Times New Roman"/>
                <a:cs typeface="Times New Roman"/>
              </a:rPr>
              <a:t>вклады </a:t>
            </a:r>
            <a:r>
              <a:rPr sz="1800" spc="-5" dirty="0">
                <a:latin typeface="Times New Roman"/>
                <a:cs typeface="Times New Roman"/>
              </a:rPr>
              <a:t>(депозиты)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банков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80"/>
              </a:lnSpc>
            </a:pPr>
            <a:r>
              <a:rPr sz="1800" spc="-10" dirty="0">
                <a:latin typeface="Times New Roman"/>
                <a:cs typeface="Times New Roman"/>
              </a:rPr>
              <a:t>средств </a:t>
            </a:r>
            <a:r>
              <a:rPr sz="1800" dirty="0">
                <a:latin typeface="Times New Roman"/>
                <a:cs typeface="Times New Roman"/>
              </a:rPr>
              <a:t>местных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бюджетов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1355" y="5262371"/>
            <a:ext cx="0" cy="1092835"/>
          </a:xfrm>
          <a:custGeom>
            <a:avLst/>
            <a:gdLst/>
            <a:ahLst/>
            <a:cxnLst/>
            <a:rect l="l" t="t" r="r" b="b"/>
            <a:pathLst>
              <a:path h="1092835">
                <a:moveTo>
                  <a:pt x="0" y="0"/>
                </a:moveTo>
                <a:lnTo>
                  <a:pt x="0" y="1092606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1355" y="2866644"/>
            <a:ext cx="10160" cy="1410970"/>
          </a:xfrm>
          <a:custGeom>
            <a:avLst/>
            <a:gdLst/>
            <a:ahLst/>
            <a:cxnLst/>
            <a:rect l="l" t="t" r="r" b="b"/>
            <a:pathLst>
              <a:path w="10160" h="1410970">
                <a:moveTo>
                  <a:pt x="10109" y="0"/>
                </a:moveTo>
                <a:lnTo>
                  <a:pt x="0" y="1410461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1355" y="4518659"/>
            <a:ext cx="0" cy="548005"/>
          </a:xfrm>
          <a:custGeom>
            <a:avLst/>
            <a:gdLst/>
            <a:ahLst/>
            <a:cxnLst/>
            <a:rect l="l" t="t" r="r" b="b"/>
            <a:pathLst>
              <a:path h="548004">
                <a:moveTo>
                  <a:pt x="0" y="0"/>
                </a:moveTo>
                <a:lnTo>
                  <a:pt x="0" y="547751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8788" y="1601724"/>
            <a:ext cx="0" cy="894080"/>
          </a:xfrm>
          <a:custGeom>
            <a:avLst/>
            <a:gdLst/>
            <a:ahLst/>
            <a:cxnLst/>
            <a:rect l="l" t="t" r="r" b="b"/>
            <a:pathLst>
              <a:path h="894080">
                <a:moveTo>
                  <a:pt x="0" y="0"/>
                </a:moveTo>
                <a:lnTo>
                  <a:pt x="0" y="894079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73340" y="1897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73340" y="443026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88008" y="1316736"/>
            <a:ext cx="4349750" cy="5413375"/>
          </a:xfrm>
          <a:custGeom>
            <a:avLst/>
            <a:gdLst/>
            <a:ahLst/>
            <a:cxnLst/>
            <a:rect l="l" t="t" r="r" b="b"/>
            <a:pathLst>
              <a:path w="4349750" h="5413375">
                <a:moveTo>
                  <a:pt x="0" y="724915"/>
                </a:moveTo>
                <a:lnTo>
                  <a:pt x="1542" y="677258"/>
                </a:lnTo>
                <a:lnTo>
                  <a:pt x="6105" y="630423"/>
                </a:lnTo>
                <a:lnTo>
                  <a:pt x="13593" y="584506"/>
                </a:lnTo>
                <a:lnTo>
                  <a:pt x="23910" y="539602"/>
                </a:lnTo>
                <a:lnTo>
                  <a:pt x="36962" y="495808"/>
                </a:lnTo>
                <a:lnTo>
                  <a:pt x="52651" y="453217"/>
                </a:lnTo>
                <a:lnTo>
                  <a:pt x="70884" y="411927"/>
                </a:lnTo>
                <a:lnTo>
                  <a:pt x="91564" y="372033"/>
                </a:lnTo>
                <a:lnTo>
                  <a:pt x="114595" y="333630"/>
                </a:lnTo>
                <a:lnTo>
                  <a:pt x="139882" y="296814"/>
                </a:lnTo>
                <a:lnTo>
                  <a:pt x="167330" y="261680"/>
                </a:lnTo>
                <a:lnTo>
                  <a:pt x="196843" y="228325"/>
                </a:lnTo>
                <a:lnTo>
                  <a:pt x="228325" y="196843"/>
                </a:lnTo>
                <a:lnTo>
                  <a:pt x="261680" y="167330"/>
                </a:lnTo>
                <a:lnTo>
                  <a:pt x="296814" y="139882"/>
                </a:lnTo>
                <a:lnTo>
                  <a:pt x="333630" y="114595"/>
                </a:lnTo>
                <a:lnTo>
                  <a:pt x="372033" y="91564"/>
                </a:lnTo>
                <a:lnTo>
                  <a:pt x="411927" y="70884"/>
                </a:lnTo>
                <a:lnTo>
                  <a:pt x="453217" y="52651"/>
                </a:lnTo>
                <a:lnTo>
                  <a:pt x="495808" y="36962"/>
                </a:lnTo>
                <a:lnTo>
                  <a:pt x="539602" y="23910"/>
                </a:lnTo>
                <a:lnTo>
                  <a:pt x="584506" y="13593"/>
                </a:lnTo>
                <a:lnTo>
                  <a:pt x="630423" y="6105"/>
                </a:lnTo>
                <a:lnTo>
                  <a:pt x="677258" y="1542"/>
                </a:lnTo>
                <a:lnTo>
                  <a:pt x="724916" y="0"/>
                </a:lnTo>
                <a:lnTo>
                  <a:pt x="3624580" y="0"/>
                </a:lnTo>
                <a:lnTo>
                  <a:pt x="3672237" y="1542"/>
                </a:lnTo>
                <a:lnTo>
                  <a:pt x="3719072" y="6105"/>
                </a:lnTo>
                <a:lnTo>
                  <a:pt x="3764989" y="13593"/>
                </a:lnTo>
                <a:lnTo>
                  <a:pt x="3809893" y="23910"/>
                </a:lnTo>
                <a:lnTo>
                  <a:pt x="3853688" y="36962"/>
                </a:lnTo>
                <a:lnTo>
                  <a:pt x="3896278" y="52651"/>
                </a:lnTo>
                <a:lnTo>
                  <a:pt x="3937568" y="70884"/>
                </a:lnTo>
                <a:lnTo>
                  <a:pt x="3977462" y="91564"/>
                </a:lnTo>
                <a:lnTo>
                  <a:pt x="4015865" y="114595"/>
                </a:lnTo>
                <a:lnTo>
                  <a:pt x="4052681" y="139882"/>
                </a:lnTo>
                <a:lnTo>
                  <a:pt x="4087815" y="167330"/>
                </a:lnTo>
                <a:lnTo>
                  <a:pt x="4121170" y="196843"/>
                </a:lnTo>
                <a:lnTo>
                  <a:pt x="4152652" y="228325"/>
                </a:lnTo>
                <a:lnTo>
                  <a:pt x="4182165" y="261680"/>
                </a:lnTo>
                <a:lnTo>
                  <a:pt x="4209613" y="296814"/>
                </a:lnTo>
                <a:lnTo>
                  <a:pt x="4234900" y="333630"/>
                </a:lnTo>
                <a:lnTo>
                  <a:pt x="4257931" y="372033"/>
                </a:lnTo>
                <a:lnTo>
                  <a:pt x="4278611" y="411927"/>
                </a:lnTo>
                <a:lnTo>
                  <a:pt x="4296844" y="453217"/>
                </a:lnTo>
                <a:lnTo>
                  <a:pt x="4312533" y="495807"/>
                </a:lnTo>
                <a:lnTo>
                  <a:pt x="4325585" y="539602"/>
                </a:lnTo>
                <a:lnTo>
                  <a:pt x="4335902" y="584506"/>
                </a:lnTo>
                <a:lnTo>
                  <a:pt x="4343390" y="630423"/>
                </a:lnTo>
                <a:lnTo>
                  <a:pt x="4347953" y="677258"/>
                </a:lnTo>
                <a:lnTo>
                  <a:pt x="4349496" y="724915"/>
                </a:lnTo>
                <a:lnTo>
                  <a:pt x="4349496" y="4688319"/>
                </a:lnTo>
                <a:lnTo>
                  <a:pt x="4347953" y="4735983"/>
                </a:lnTo>
                <a:lnTo>
                  <a:pt x="4343390" y="4782824"/>
                </a:lnTo>
                <a:lnTo>
                  <a:pt x="4335902" y="4828746"/>
                </a:lnTo>
                <a:lnTo>
                  <a:pt x="4325585" y="4873654"/>
                </a:lnTo>
                <a:lnTo>
                  <a:pt x="4312533" y="4917452"/>
                </a:lnTo>
                <a:lnTo>
                  <a:pt x="4296844" y="4960045"/>
                </a:lnTo>
                <a:lnTo>
                  <a:pt x="4278611" y="5001337"/>
                </a:lnTo>
                <a:lnTo>
                  <a:pt x="4257931" y="5041232"/>
                </a:lnTo>
                <a:lnTo>
                  <a:pt x="4234900" y="5079636"/>
                </a:lnTo>
                <a:lnTo>
                  <a:pt x="4209613" y="5116452"/>
                </a:lnTo>
                <a:lnTo>
                  <a:pt x="4182165" y="5151585"/>
                </a:lnTo>
                <a:lnTo>
                  <a:pt x="4152652" y="5184940"/>
                </a:lnTo>
                <a:lnTo>
                  <a:pt x="4121170" y="5216420"/>
                </a:lnTo>
                <a:lnTo>
                  <a:pt x="4087815" y="5245932"/>
                </a:lnTo>
                <a:lnTo>
                  <a:pt x="4052681" y="5273378"/>
                </a:lnTo>
                <a:lnTo>
                  <a:pt x="4015865" y="5298663"/>
                </a:lnTo>
                <a:lnTo>
                  <a:pt x="3977462" y="5321693"/>
                </a:lnTo>
                <a:lnTo>
                  <a:pt x="3937568" y="5342370"/>
                </a:lnTo>
                <a:lnTo>
                  <a:pt x="3896278" y="5360601"/>
                </a:lnTo>
                <a:lnTo>
                  <a:pt x="3853687" y="5376289"/>
                </a:lnTo>
                <a:lnTo>
                  <a:pt x="3809893" y="5389339"/>
                </a:lnTo>
                <a:lnTo>
                  <a:pt x="3764989" y="5399655"/>
                </a:lnTo>
                <a:lnTo>
                  <a:pt x="3719072" y="5407142"/>
                </a:lnTo>
                <a:lnTo>
                  <a:pt x="3672237" y="5411704"/>
                </a:lnTo>
                <a:lnTo>
                  <a:pt x="3624580" y="5413246"/>
                </a:lnTo>
                <a:lnTo>
                  <a:pt x="724916" y="5413246"/>
                </a:lnTo>
                <a:lnTo>
                  <a:pt x="677258" y="5411704"/>
                </a:lnTo>
                <a:lnTo>
                  <a:pt x="630423" y="5407142"/>
                </a:lnTo>
                <a:lnTo>
                  <a:pt x="584506" y="5399655"/>
                </a:lnTo>
                <a:lnTo>
                  <a:pt x="539602" y="5389339"/>
                </a:lnTo>
                <a:lnTo>
                  <a:pt x="495808" y="5376289"/>
                </a:lnTo>
                <a:lnTo>
                  <a:pt x="453217" y="5360601"/>
                </a:lnTo>
                <a:lnTo>
                  <a:pt x="411927" y="5342370"/>
                </a:lnTo>
                <a:lnTo>
                  <a:pt x="372033" y="5321693"/>
                </a:lnTo>
                <a:lnTo>
                  <a:pt x="333630" y="5298663"/>
                </a:lnTo>
                <a:lnTo>
                  <a:pt x="296814" y="5273378"/>
                </a:lnTo>
                <a:lnTo>
                  <a:pt x="261680" y="5245932"/>
                </a:lnTo>
                <a:lnTo>
                  <a:pt x="228325" y="5216420"/>
                </a:lnTo>
                <a:lnTo>
                  <a:pt x="196843" y="5184940"/>
                </a:lnTo>
                <a:lnTo>
                  <a:pt x="167330" y="5151585"/>
                </a:lnTo>
                <a:lnTo>
                  <a:pt x="139882" y="5116452"/>
                </a:lnTo>
                <a:lnTo>
                  <a:pt x="114595" y="5079636"/>
                </a:lnTo>
                <a:lnTo>
                  <a:pt x="91564" y="5041232"/>
                </a:lnTo>
                <a:lnTo>
                  <a:pt x="70884" y="5001337"/>
                </a:lnTo>
                <a:lnTo>
                  <a:pt x="52651" y="4960045"/>
                </a:lnTo>
                <a:lnTo>
                  <a:pt x="36962" y="4917452"/>
                </a:lnTo>
                <a:lnTo>
                  <a:pt x="23910" y="4873654"/>
                </a:lnTo>
                <a:lnTo>
                  <a:pt x="13593" y="4828746"/>
                </a:lnTo>
                <a:lnTo>
                  <a:pt x="6105" y="4782824"/>
                </a:lnTo>
                <a:lnTo>
                  <a:pt x="1542" y="4735983"/>
                </a:lnTo>
                <a:lnTo>
                  <a:pt x="0" y="4688319"/>
                </a:lnTo>
                <a:lnTo>
                  <a:pt x="0" y="724915"/>
                </a:lnTo>
                <a:close/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53933" y="1581784"/>
            <a:ext cx="271399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К</a:t>
            </a:r>
            <a:r>
              <a:rPr lang="ru-RU" sz="2000" b="1" spc="-15" dirty="0" err="1">
                <a:solidFill>
                  <a:srgbClr val="0D0D0D"/>
                </a:solidFill>
                <a:latin typeface="Times New Roman"/>
                <a:cs typeface="Times New Roman"/>
              </a:rPr>
              <a:t>ак</a:t>
            </a:r>
            <a:r>
              <a:rPr lang="ru-RU" sz="20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 это работает ?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53933" y="2195321"/>
            <a:ext cx="3635375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r>
              <a:rPr sz="1300" spc="-5" dirty="0">
                <a:solidFill>
                  <a:srgbClr val="0D0D0D"/>
                </a:solidFill>
                <a:latin typeface="Courier New"/>
                <a:cs typeface="Courier New"/>
              </a:rPr>
              <a:t>o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МСП обращается в Банк-партнер за получением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госфинподдержки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98759" y="2654628"/>
            <a:ext cx="3618490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99085" algn="l"/>
              </a:tabLst>
            </a:pPr>
            <a:r>
              <a:rPr sz="1300" spc="-5" dirty="0">
                <a:solidFill>
                  <a:srgbClr val="0D0D0D"/>
                </a:solidFill>
                <a:latin typeface="Courier New"/>
                <a:cs typeface="Courier New"/>
              </a:rPr>
              <a:t>o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Банк-партнер ходатайствует перед облисполкомом о возможности реализации бизнес</a:t>
            </a:r>
            <a:r>
              <a:rPr lang="ru-RU" sz="1300" spc="-1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 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38159" y="4659235"/>
            <a:ext cx="3520441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Банк-партнер кредитует субъект МСП в рамках средств госпрограммы на развитие МСП                                                  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108960" y="2462720"/>
            <a:ext cx="4451476" cy="42807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48811" y="1601724"/>
            <a:ext cx="3947160" cy="944880"/>
          </a:xfrm>
          <a:custGeom>
            <a:avLst/>
            <a:gdLst/>
            <a:ahLst/>
            <a:cxnLst/>
            <a:rect l="l" t="t" r="r" b="b"/>
            <a:pathLst>
              <a:path w="3947159" h="944880">
                <a:moveTo>
                  <a:pt x="0" y="157479"/>
                </a:moveTo>
                <a:lnTo>
                  <a:pt x="8026" y="107696"/>
                </a:lnTo>
                <a:lnTo>
                  <a:pt x="30378" y="64465"/>
                </a:lnTo>
                <a:lnTo>
                  <a:pt x="64465" y="30378"/>
                </a:lnTo>
                <a:lnTo>
                  <a:pt x="107696" y="8026"/>
                </a:lnTo>
                <a:lnTo>
                  <a:pt x="157479" y="0"/>
                </a:lnTo>
                <a:lnTo>
                  <a:pt x="3789680" y="0"/>
                </a:lnTo>
                <a:lnTo>
                  <a:pt x="3839464" y="8026"/>
                </a:lnTo>
                <a:lnTo>
                  <a:pt x="3882694" y="30378"/>
                </a:lnTo>
                <a:lnTo>
                  <a:pt x="3916781" y="64465"/>
                </a:lnTo>
                <a:lnTo>
                  <a:pt x="3939133" y="107696"/>
                </a:lnTo>
                <a:lnTo>
                  <a:pt x="3947160" y="157479"/>
                </a:lnTo>
                <a:lnTo>
                  <a:pt x="3947160" y="787400"/>
                </a:lnTo>
                <a:lnTo>
                  <a:pt x="3939133" y="837184"/>
                </a:lnTo>
                <a:lnTo>
                  <a:pt x="3916781" y="880414"/>
                </a:lnTo>
                <a:lnTo>
                  <a:pt x="3882694" y="914501"/>
                </a:lnTo>
                <a:lnTo>
                  <a:pt x="3839464" y="936853"/>
                </a:lnTo>
                <a:lnTo>
                  <a:pt x="3789680" y="944879"/>
                </a:lnTo>
                <a:lnTo>
                  <a:pt x="157479" y="944879"/>
                </a:lnTo>
                <a:lnTo>
                  <a:pt x="107696" y="936853"/>
                </a:lnTo>
                <a:lnTo>
                  <a:pt x="64465" y="914501"/>
                </a:lnTo>
                <a:lnTo>
                  <a:pt x="30378" y="880414"/>
                </a:lnTo>
                <a:lnTo>
                  <a:pt x="8026" y="837184"/>
                </a:lnTo>
                <a:lnTo>
                  <a:pt x="0" y="787400"/>
                </a:lnTo>
                <a:lnTo>
                  <a:pt x="0" y="157479"/>
                </a:lnTo>
                <a:close/>
              </a:path>
            </a:pathLst>
          </a:custGeom>
          <a:ln w="27431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627501" y="1721358"/>
            <a:ext cx="3583304" cy="666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ts val="1764"/>
              </a:lnSpc>
              <a:buSzPct val="150000"/>
              <a:buFont typeface="Wingdings"/>
              <a:buChar char=""/>
              <a:tabLst>
                <a:tab pos="299720" algn="l"/>
              </a:tabLst>
            </a:pPr>
            <a:r>
              <a:rPr sz="1600" b="1" dirty="0">
                <a:latin typeface="Times New Roman"/>
                <a:cs typeface="Times New Roman"/>
              </a:rPr>
              <a:t>Кредит </a:t>
            </a:r>
            <a:r>
              <a:rPr sz="1600" b="1" spc="5" dirty="0">
                <a:latin typeface="Times New Roman"/>
                <a:cs typeface="Times New Roman"/>
              </a:rPr>
              <a:t>выдается после</a:t>
            </a:r>
            <a:r>
              <a:rPr sz="1600" b="1" spc="-1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экспертизы</a:t>
            </a:r>
            <a:endParaRPr sz="1600" dirty="0">
              <a:latin typeface="Times New Roman"/>
              <a:cs typeface="Times New Roman"/>
            </a:endParaRPr>
          </a:p>
          <a:p>
            <a:pPr marL="287020" algn="ctr">
              <a:lnSpc>
                <a:spcPts val="1595"/>
              </a:lnSpc>
            </a:pPr>
            <a:r>
              <a:rPr sz="1600" b="1" spc="5" dirty="0">
                <a:latin typeface="Times New Roman"/>
                <a:cs typeface="Times New Roman"/>
              </a:rPr>
              <a:t>и </a:t>
            </a:r>
            <a:r>
              <a:rPr sz="1600" b="1" spc="-5" dirty="0">
                <a:latin typeface="Times New Roman"/>
                <a:cs typeface="Times New Roman"/>
              </a:rPr>
              <a:t>отбора </a:t>
            </a:r>
            <a:r>
              <a:rPr sz="1600" b="1" spc="5" dirty="0">
                <a:latin typeface="Times New Roman"/>
                <a:cs typeface="Times New Roman"/>
              </a:rPr>
              <a:t>банками</a:t>
            </a:r>
            <a:r>
              <a:rPr sz="1600" b="1" spc="-200" dirty="0">
                <a:latin typeface="Times New Roman"/>
                <a:cs typeface="Times New Roman"/>
              </a:rPr>
              <a:t> </a:t>
            </a:r>
            <a:r>
              <a:rPr sz="1600" b="1" spc="5" dirty="0">
                <a:latin typeface="Times New Roman"/>
                <a:cs typeface="Times New Roman"/>
              </a:rPr>
              <a:t>инвестиционных</a:t>
            </a:r>
            <a:endParaRPr sz="1600" dirty="0">
              <a:latin typeface="Times New Roman"/>
              <a:cs typeface="Times New Roman"/>
            </a:endParaRPr>
          </a:p>
          <a:p>
            <a:pPr marL="292735" algn="ctr">
              <a:lnSpc>
                <a:spcPts val="1755"/>
              </a:lnSpc>
            </a:pPr>
            <a:r>
              <a:rPr sz="1600" b="1" spc="-5" dirty="0">
                <a:latin typeface="Times New Roman"/>
                <a:cs typeface="Times New Roman"/>
              </a:rPr>
              <a:t>проектов,</a:t>
            </a:r>
            <a:r>
              <a:rPr sz="1600" b="1" spc="-1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бизнес-проектов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80959" y="2130551"/>
            <a:ext cx="402335" cy="493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22039" y="2591497"/>
            <a:ext cx="361255" cy="493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28204" y="3765803"/>
            <a:ext cx="246888" cy="2346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28204" y="3765803"/>
            <a:ext cx="247015" cy="234950"/>
          </a:xfrm>
          <a:custGeom>
            <a:avLst/>
            <a:gdLst/>
            <a:ahLst/>
            <a:cxnLst/>
            <a:rect l="l" t="t" r="r" b="b"/>
            <a:pathLst>
              <a:path w="247015" h="234950">
                <a:moveTo>
                  <a:pt x="0" y="117348"/>
                </a:moveTo>
                <a:lnTo>
                  <a:pt x="9697" y="71687"/>
                </a:lnTo>
                <a:lnTo>
                  <a:pt x="36147" y="34385"/>
                </a:lnTo>
                <a:lnTo>
                  <a:pt x="75384" y="9227"/>
                </a:lnTo>
                <a:lnTo>
                  <a:pt x="123444" y="0"/>
                </a:lnTo>
                <a:lnTo>
                  <a:pt x="171503" y="9227"/>
                </a:lnTo>
                <a:lnTo>
                  <a:pt x="210740" y="34385"/>
                </a:lnTo>
                <a:lnTo>
                  <a:pt x="237190" y="71687"/>
                </a:lnTo>
                <a:lnTo>
                  <a:pt x="246888" y="117348"/>
                </a:lnTo>
                <a:lnTo>
                  <a:pt x="237190" y="163008"/>
                </a:lnTo>
                <a:lnTo>
                  <a:pt x="210740" y="200310"/>
                </a:lnTo>
                <a:lnTo>
                  <a:pt x="171503" y="225468"/>
                </a:lnTo>
                <a:lnTo>
                  <a:pt x="123444" y="234696"/>
                </a:lnTo>
                <a:lnTo>
                  <a:pt x="75384" y="225468"/>
                </a:lnTo>
                <a:lnTo>
                  <a:pt x="36147" y="200310"/>
                </a:lnTo>
                <a:lnTo>
                  <a:pt x="9697" y="163008"/>
                </a:lnTo>
                <a:lnTo>
                  <a:pt x="0" y="117348"/>
                </a:lnTo>
                <a:close/>
              </a:path>
            </a:pathLst>
          </a:custGeom>
          <a:ln w="2743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781925" y="3723599"/>
            <a:ext cx="3735324" cy="467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4455" marR="5080" indent="-72390">
              <a:lnSpc>
                <a:spcPct val="97700"/>
              </a:lnSpc>
            </a:pPr>
            <a:r>
              <a:rPr sz="2700" spc="-270" baseline="-3086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300" spc="-180" dirty="0">
                <a:solidFill>
                  <a:srgbClr val="0D0D0D"/>
                </a:solidFill>
                <a:latin typeface="Courier New"/>
                <a:cs typeface="Courier New"/>
              </a:rPr>
              <a:t>o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Облисполком принимает решение по оказанию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госфинподдержки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688199" y="4732835"/>
            <a:ext cx="268224" cy="2529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ru-RU" spc="-114" dirty="0">
                <a:solidFill>
                  <a:srgbClr val="FFFFFF"/>
                </a:solidFill>
                <a:cs typeface="Calibri"/>
              </a:rPr>
              <a:t>  4</a:t>
            </a:r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7698993" y="4721960"/>
            <a:ext cx="268605" cy="253365"/>
          </a:xfrm>
          <a:custGeom>
            <a:avLst/>
            <a:gdLst/>
            <a:ahLst/>
            <a:cxnLst/>
            <a:rect l="l" t="t" r="r" b="b"/>
            <a:pathLst>
              <a:path w="268604" h="253364">
                <a:moveTo>
                  <a:pt x="0" y="126492"/>
                </a:moveTo>
                <a:lnTo>
                  <a:pt x="10542" y="77259"/>
                </a:lnTo>
                <a:lnTo>
                  <a:pt x="39290" y="37052"/>
                </a:lnTo>
                <a:lnTo>
                  <a:pt x="81920" y="9941"/>
                </a:lnTo>
                <a:lnTo>
                  <a:pt x="134112" y="0"/>
                </a:lnTo>
                <a:lnTo>
                  <a:pt x="186303" y="9941"/>
                </a:lnTo>
                <a:lnTo>
                  <a:pt x="228933" y="37052"/>
                </a:lnTo>
                <a:lnTo>
                  <a:pt x="257681" y="77259"/>
                </a:lnTo>
                <a:lnTo>
                  <a:pt x="268224" y="126492"/>
                </a:lnTo>
                <a:lnTo>
                  <a:pt x="257681" y="175724"/>
                </a:lnTo>
                <a:lnTo>
                  <a:pt x="228933" y="215931"/>
                </a:lnTo>
                <a:lnTo>
                  <a:pt x="186303" y="243042"/>
                </a:lnTo>
                <a:lnTo>
                  <a:pt x="134112" y="252984"/>
                </a:lnTo>
                <a:lnTo>
                  <a:pt x="81920" y="243042"/>
                </a:lnTo>
                <a:lnTo>
                  <a:pt x="39290" y="215931"/>
                </a:lnTo>
                <a:lnTo>
                  <a:pt x="10542" y="175724"/>
                </a:lnTo>
                <a:lnTo>
                  <a:pt x="0" y="126492"/>
                </a:lnTo>
                <a:close/>
              </a:path>
            </a:pathLst>
          </a:custGeom>
          <a:ln w="2743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769363" y="4884420"/>
            <a:ext cx="209029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50" spc="-7" baseline="2136" dirty="0">
                <a:solidFill>
                  <a:srgbClr val="0D0D0D"/>
                </a:solidFill>
                <a:latin typeface="Courier New"/>
                <a:cs typeface="Courier New"/>
              </a:rPr>
              <a:t>o</a:t>
            </a:r>
            <a:endParaRPr sz="1950" baseline="2136" dirty="0">
              <a:latin typeface="Courier New"/>
              <a:cs typeface="Courier New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700771" y="5542788"/>
            <a:ext cx="246887" cy="2651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700771" y="5542788"/>
            <a:ext cx="247015" cy="265430"/>
          </a:xfrm>
          <a:custGeom>
            <a:avLst/>
            <a:gdLst/>
            <a:ahLst/>
            <a:cxnLst/>
            <a:rect l="l" t="t" r="r" b="b"/>
            <a:pathLst>
              <a:path w="247015" h="265429">
                <a:moveTo>
                  <a:pt x="0" y="132587"/>
                </a:moveTo>
                <a:lnTo>
                  <a:pt x="9697" y="80977"/>
                </a:lnTo>
                <a:lnTo>
                  <a:pt x="36147" y="38833"/>
                </a:lnTo>
                <a:lnTo>
                  <a:pt x="75384" y="10419"/>
                </a:lnTo>
                <a:lnTo>
                  <a:pt x="123444" y="0"/>
                </a:lnTo>
                <a:lnTo>
                  <a:pt x="171503" y="10419"/>
                </a:lnTo>
                <a:lnTo>
                  <a:pt x="210740" y="38833"/>
                </a:lnTo>
                <a:lnTo>
                  <a:pt x="237190" y="80977"/>
                </a:lnTo>
                <a:lnTo>
                  <a:pt x="246887" y="132587"/>
                </a:lnTo>
                <a:lnTo>
                  <a:pt x="237190" y="184198"/>
                </a:lnTo>
                <a:lnTo>
                  <a:pt x="210740" y="226342"/>
                </a:lnTo>
                <a:lnTo>
                  <a:pt x="171503" y="254756"/>
                </a:lnTo>
                <a:lnTo>
                  <a:pt x="123444" y="265175"/>
                </a:lnTo>
                <a:lnTo>
                  <a:pt x="75384" y="254756"/>
                </a:lnTo>
                <a:lnTo>
                  <a:pt x="36147" y="226342"/>
                </a:lnTo>
                <a:lnTo>
                  <a:pt x="9697" y="184198"/>
                </a:lnTo>
                <a:lnTo>
                  <a:pt x="0" y="132587"/>
                </a:lnTo>
                <a:close/>
              </a:path>
            </a:pathLst>
          </a:custGeom>
          <a:ln w="2743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753604" y="5474695"/>
            <a:ext cx="3763645" cy="1066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9415" marR="5080" indent="-387350">
              <a:lnSpc>
                <a:spcPct val="98600"/>
              </a:lnSpc>
              <a:tabLst>
                <a:tab pos="399415" algn="l"/>
              </a:tabLst>
            </a:pPr>
            <a:r>
              <a:rPr sz="2700" spc="-97" baseline="-1234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300" spc="-65" dirty="0">
                <a:solidFill>
                  <a:srgbClr val="0D0D0D"/>
                </a:solidFill>
                <a:latin typeface="Courier New"/>
                <a:cs typeface="Courier New"/>
              </a:rPr>
              <a:t>o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МСП получает льготный банковский кредит на развитие бизнеса </a:t>
            </a:r>
            <a:r>
              <a:rPr lang="ru-RU" sz="1300" i="1" spc="-5" dirty="0">
                <a:solidFill>
                  <a:srgbClr val="0D0D0D"/>
                </a:solidFill>
                <a:latin typeface="Times New Roman"/>
                <a:cs typeface="Times New Roman"/>
              </a:rPr>
              <a:t>(п. 36-41 главы 7 Положения, утвержденного Постановлением  № 459)</a:t>
            </a:r>
          </a:p>
          <a:p>
            <a:pPr marL="399415" marR="5080" indent="-387350">
              <a:lnSpc>
                <a:spcPct val="98600"/>
              </a:lnSpc>
              <a:tabLst>
                <a:tab pos="399415" algn="l"/>
              </a:tabLst>
            </a:pP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821168" y="1990344"/>
            <a:ext cx="1499616" cy="30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FE42891-06F0-491F-AFBC-7D983889FE48}"/>
              </a:ext>
            </a:extLst>
          </p:cNvPr>
          <p:cNvSpPr/>
          <p:nvPr/>
        </p:nvSpPr>
        <p:spPr>
          <a:xfrm>
            <a:off x="106240" y="482695"/>
            <a:ext cx="108767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Arial" panose="020B0604020202020204" pitchFamily="34" charset="0"/>
              </a:rPr>
              <a:t>НОВЫЕ ИНСТРУМЕНТЫ ПОДДЕРЖКИ ПРОЕКТОВ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65C3681-913E-40F7-A769-A72749866CCC}"/>
              </a:ext>
            </a:extLst>
          </p:cNvPr>
          <p:cNvGrpSpPr/>
          <p:nvPr/>
        </p:nvGrpSpPr>
        <p:grpSpPr>
          <a:xfrm>
            <a:off x="41735" y="1178320"/>
            <a:ext cx="4037787" cy="3167387"/>
            <a:chOff x="96770" y="1178320"/>
            <a:chExt cx="3641271" cy="3167387"/>
          </a:xfrm>
        </p:grpSpPr>
        <p:sp>
          <p:nvSpPr>
            <p:cNvPr id="4" name="Скругленный прямоугольник 88">
              <a:extLst>
                <a:ext uri="{FF2B5EF4-FFF2-40B4-BE49-F238E27FC236}">
                  <a16:creationId xmlns:a16="http://schemas.microsoft.com/office/drawing/2014/main" id="{6B8B1F1C-2CB7-4328-B8EC-BC3AF9428AC1}"/>
                </a:ext>
              </a:extLst>
            </p:cNvPr>
            <p:cNvSpPr/>
            <p:nvPr/>
          </p:nvSpPr>
          <p:spPr>
            <a:xfrm>
              <a:off x="138041" y="1178320"/>
              <a:ext cx="3600000" cy="3167387"/>
            </a:xfrm>
            <a:prstGeom prst="roundRect">
              <a:avLst>
                <a:gd name="adj" fmla="val 6576"/>
              </a:avLst>
            </a:prstGeom>
            <a:solidFill>
              <a:srgbClr val="E6E4EC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134E0D-E5A1-4605-AFAA-754B6E329BA8}"/>
                </a:ext>
              </a:extLst>
            </p:cNvPr>
            <p:cNvSpPr txBox="1"/>
            <p:nvPr/>
          </p:nvSpPr>
          <p:spPr>
            <a:xfrm>
              <a:off x="96770" y="1205078"/>
              <a:ext cx="3609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Segoe UI Semibold" panose="020B0702040204020203" pitchFamily="34" charset="0"/>
                </a:rPr>
                <a:t>СИЛЬНЫЕ РЕГИОНЫ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AFF5270-7464-4099-A60F-DC31B9CC849B}"/>
              </a:ext>
            </a:extLst>
          </p:cNvPr>
          <p:cNvGrpSpPr/>
          <p:nvPr/>
        </p:nvGrpSpPr>
        <p:grpSpPr>
          <a:xfrm>
            <a:off x="4099603" y="1178319"/>
            <a:ext cx="4026422" cy="3155486"/>
            <a:chOff x="3887081" y="1178321"/>
            <a:chExt cx="3618045" cy="423845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" name="Скругленный прямоугольник 88">
              <a:extLst>
                <a:ext uri="{FF2B5EF4-FFF2-40B4-BE49-F238E27FC236}">
                  <a16:creationId xmlns:a16="http://schemas.microsoft.com/office/drawing/2014/main" id="{B1AEAD00-9149-4EB9-B6E5-8EAE92479545}"/>
                </a:ext>
              </a:extLst>
            </p:cNvPr>
            <p:cNvSpPr/>
            <p:nvPr/>
          </p:nvSpPr>
          <p:spPr>
            <a:xfrm>
              <a:off x="3887081" y="1178321"/>
              <a:ext cx="3600000" cy="4238456"/>
            </a:xfrm>
            <a:prstGeom prst="roundRect">
              <a:avLst>
                <a:gd name="adj" fmla="val 6933"/>
              </a:avLst>
            </a:prstGeom>
            <a:solidFill>
              <a:srgbClr val="C2E0E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03B1D3-32F2-458E-9F7B-1B0624AD575E}"/>
                </a:ext>
              </a:extLst>
            </p:cNvPr>
            <p:cNvSpPr txBox="1"/>
            <p:nvPr/>
          </p:nvSpPr>
          <p:spPr>
            <a:xfrm>
              <a:off x="3895376" y="1218538"/>
              <a:ext cx="3609750" cy="9030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Segoe UI Semibold" panose="020B0702040204020203" pitchFamily="34" charset="0"/>
                </a:rPr>
                <a:t>ТУРИСТИЧЕСКИЙ ПОТЕНЦИАЛ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ED6650F-FF93-467B-A967-720DF2238BA2}"/>
              </a:ext>
            </a:extLst>
          </p:cNvPr>
          <p:cNvGrpSpPr/>
          <p:nvPr/>
        </p:nvGrpSpPr>
        <p:grpSpPr>
          <a:xfrm>
            <a:off x="8133074" y="1173728"/>
            <a:ext cx="4017191" cy="3151367"/>
            <a:chOff x="8086726" y="1178318"/>
            <a:chExt cx="3619499" cy="5062468"/>
          </a:xfrm>
        </p:grpSpPr>
        <p:sp>
          <p:nvSpPr>
            <p:cNvPr id="8" name="Скругленный прямоугольник 88">
              <a:extLst>
                <a:ext uri="{FF2B5EF4-FFF2-40B4-BE49-F238E27FC236}">
                  <a16:creationId xmlns:a16="http://schemas.microsoft.com/office/drawing/2014/main" id="{6BE998DF-867C-4DA3-AC65-4979BDC54738}"/>
                </a:ext>
              </a:extLst>
            </p:cNvPr>
            <p:cNvSpPr/>
            <p:nvPr/>
          </p:nvSpPr>
          <p:spPr>
            <a:xfrm>
              <a:off x="8086726" y="1178318"/>
              <a:ext cx="3600000" cy="5062468"/>
            </a:xfrm>
            <a:prstGeom prst="roundRect">
              <a:avLst>
                <a:gd name="adj" fmla="val 4484"/>
              </a:avLst>
            </a:prstGeom>
            <a:solidFill>
              <a:srgbClr val="DDE4EE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8D54AA-E63B-4B79-8B3E-E3657B72601B}"/>
                </a:ext>
              </a:extLst>
            </p:cNvPr>
            <p:cNvSpPr txBox="1"/>
            <p:nvPr/>
          </p:nvSpPr>
          <p:spPr>
            <a:xfrm>
              <a:off x="8086726" y="1222307"/>
              <a:ext cx="3619499" cy="1137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D6C99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Segoe UI Semibold" panose="020B0702040204020203" pitchFamily="34" charset="0"/>
                </a:rPr>
                <a:t>ТЕХНОЛОГИЧЕСКАЯ САМОДОСТАТОЧНОСТЬ</a:t>
              </a: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E88C0845-6BE1-4539-967E-E6D29D508349}"/>
              </a:ext>
            </a:extLst>
          </p:cNvPr>
          <p:cNvGrpSpPr/>
          <p:nvPr/>
        </p:nvGrpSpPr>
        <p:grpSpPr>
          <a:xfrm>
            <a:off x="57597" y="3025421"/>
            <a:ext cx="4026230" cy="1340729"/>
            <a:chOff x="57596" y="3242367"/>
            <a:chExt cx="4051173" cy="1340729"/>
          </a:xfrm>
        </p:grpSpPr>
        <p:sp>
          <p:nvSpPr>
            <p:cNvPr id="25" name="Скругленный прямоугольник 88">
              <a:extLst>
                <a:ext uri="{FF2B5EF4-FFF2-40B4-BE49-F238E27FC236}">
                  <a16:creationId xmlns:a16="http://schemas.microsoft.com/office/drawing/2014/main" id="{B228F02B-FC8C-410C-A795-238A6BE458B6}"/>
                </a:ext>
              </a:extLst>
            </p:cNvPr>
            <p:cNvSpPr/>
            <p:nvPr/>
          </p:nvSpPr>
          <p:spPr>
            <a:xfrm>
              <a:off x="87081" y="3267184"/>
              <a:ext cx="4021688" cy="1315912"/>
            </a:xfrm>
            <a:prstGeom prst="roundRect">
              <a:avLst>
                <a:gd name="adj" fmla="val 4484"/>
              </a:avLst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5" name="TextBox 58">
              <a:extLst>
                <a:ext uri="{FF2B5EF4-FFF2-40B4-BE49-F238E27FC236}">
                  <a16:creationId xmlns:a16="http://schemas.microsoft.com/office/drawing/2014/main" id="{364D471F-FC8C-4813-BA04-6AF6D2039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94" y="4167403"/>
              <a:ext cx="9001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Срок</a:t>
              </a: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A217A4C4-8D9A-454F-AD96-240BE51FD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456" y="4089086"/>
              <a:ext cx="16722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10 лет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550F55F-2BD1-4DEF-8CA2-A0FDF8BCC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94" y="3242367"/>
              <a:ext cx="39565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7% </a:t>
              </a:r>
              <a:r>
                <a:rPr kumimoji="0" lang="ru-RU" alt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(для аграрных – </a:t>
              </a: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+mn-cs"/>
                </a:rPr>
                <a:t>6,5%</a:t>
              </a:r>
              <a:r>
                <a:rPr kumimoji="0" lang="ru-RU" alt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)  </a:t>
              </a:r>
              <a:endPara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B354E">
                    <a:lumMod val="75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endParaRPr>
            </a:p>
          </p:txBody>
        </p:sp>
        <p:sp>
          <p:nvSpPr>
            <p:cNvPr id="20" name="TextBox 58">
              <a:extLst>
                <a:ext uri="{FF2B5EF4-FFF2-40B4-BE49-F238E27FC236}">
                  <a16:creationId xmlns:a16="http://schemas.microsoft.com/office/drawing/2014/main" id="{467A048A-E863-46A7-B787-53DB3817C8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96" y="3753461"/>
              <a:ext cx="1661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</a:t>
              </a:r>
            </a:p>
          </p:txBody>
        </p: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F26C397C-E40A-4103-9BAA-60C628B743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980" y="3658673"/>
              <a:ext cx="292295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30 млн рублей</a:t>
              </a:r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A9D67553-5BCD-40FC-8D10-DBE87AE9663C}"/>
              </a:ext>
            </a:extLst>
          </p:cNvPr>
          <p:cNvGrpSpPr/>
          <p:nvPr/>
        </p:nvGrpSpPr>
        <p:grpSpPr>
          <a:xfrm>
            <a:off x="66173" y="4370968"/>
            <a:ext cx="4007754" cy="2317215"/>
            <a:chOff x="66305" y="4370968"/>
            <a:chExt cx="4113653" cy="2317215"/>
          </a:xfrm>
        </p:grpSpPr>
        <p:sp>
          <p:nvSpPr>
            <p:cNvPr id="71" name="Скругленный прямоугольник 88">
              <a:extLst>
                <a:ext uri="{FF2B5EF4-FFF2-40B4-BE49-F238E27FC236}">
                  <a16:creationId xmlns:a16="http://schemas.microsoft.com/office/drawing/2014/main" id="{6DBAC249-DFB7-4909-B471-F40576CC5B04}"/>
                </a:ext>
              </a:extLst>
            </p:cNvPr>
            <p:cNvSpPr/>
            <p:nvPr/>
          </p:nvSpPr>
          <p:spPr>
            <a:xfrm>
              <a:off x="89582" y="4388575"/>
              <a:ext cx="4090376" cy="2299608"/>
            </a:xfrm>
            <a:prstGeom prst="roundRect">
              <a:avLst>
                <a:gd name="adj" fmla="val 4484"/>
              </a:avLst>
            </a:prstGeom>
            <a:pattFill prst="pct50">
              <a:fgClr>
                <a:srgbClr val="E6E4EC"/>
              </a:fgClr>
              <a:bgClr>
                <a:schemeClr val="bg1"/>
              </a:bgClr>
            </a:patt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EE9AEF93-64B6-45D7-AA8F-6C87C6C50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1819" y="5913558"/>
              <a:ext cx="2220969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ОАО «Банк развития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Республики Беларусь»,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банки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БФФПП</a:t>
              </a:r>
            </a:p>
          </p:txBody>
        </p:sp>
        <p:sp>
          <p:nvSpPr>
            <p:cNvPr id="18" name="TextBox 35">
              <a:extLst>
                <a:ext uri="{FF2B5EF4-FFF2-40B4-BE49-F238E27FC236}">
                  <a16:creationId xmlns:a16="http://schemas.microsoft.com/office/drawing/2014/main" id="{0A49F040-2841-4B28-9066-54BA9A5B2B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42" y="5946371"/>
              <a:ext cx="1649714" cy="45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Кредитующие организации:</a:t>
              </a:r>
            </a:p>
          </p:txBody>
        </p:sp>
        <p:sp>
          <p:nvSpPr>
            <p:cNvPr id="22" name="TextBox 35">
              <a:extLst>
                <a:ext uri="{FF2B5EF4-FFF2-40B4-BE49-F238E27FC236}">
                  <a16:creationId xmlns:a16="http://schemas.microsoft.com/office/drawing/2014/main" id="{13BDB488-522D-4113-AAD8-488CADC67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5" y="4370968"/>
              <a:ext cx="26386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Требования</a:t>
              </a:r>
              <a:r>
                <a:rPr kumimoji="0" lang="ru-RU" alt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:</a:t>
              </a:r>
            </a:p>
          </p:txBody>
        </p:sp>
        <p:sp>
          <p:nvSpPr>
            <p:cNvPr id="23" name="TextBox 30">
              <a:extLst>
                <a:ext uri="{FF2B5EF4-FFF2-40B4-BE49-F238E27FC236}">
                  <a16:creationId xmlns:a16="http://schemas.microsoft.com/office/drawing/2014/main" id="{9835D849-80AA-4F9F-8F2B-EE33A2F3AC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4663698"/>
              <a:ext cx="4016192" cy="1025922"/>
            </a:xfrm>
            <a:prstGeom prst="rect">
              <a:avLst/>
            </a:prstGeom>
            <a:noFill/>
            <a:ln w="12700">
              <a:noFill/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реализация проекта в регионах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значимость для </a:t>
              </a:r>
              <a:r>
                <a:rPr kumimoji="0" lang="ru-RU" alt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соцэкономразвития</a:t>
              </a: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 региона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создание новых </a:t>
              </a: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+mn-cs"/>
                </a:rPr>
                <a:t>производств 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+mn-cs"/>
                </a:rPr>
                <a:t>или модернизация (техническое переоснащение, расширение) существующих</a:t>
              </a: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7B01A6EA-5E1D-4311-8807-4E3319DF8840}"/>
              </a:ext>
            </a:extLst>
          </p:cNvPr>
          <p:cNvGrpSpPr/>
          <p:nvPr/>
        </p:nvGrpSpPr>
        <p:grpSpPr>
          <a:xfrm>
            <a:off x="91917" y="1935378"/>
            <a:ext cx="3987605" cy="1044674"/>
            <a:chOff x="91917" y="1935378"/>
            <a:chExt cx="4027286" cy="1044674"/>
          </a:xfrm>
        </p:grpSpPr>
        <p:sp>
          <p:nvSpPr>
            <p:cNvPr id="29" name="Скругленный прямоугольник 88">
              <a:extLst>
                <a:ext uri="{FF2B5EF4-FFF2-40B4-BE49-F238E27FC236}">
                  <a16:creationId xmlns:a16="http://schemas.microsoft.com/office/drawing/2014/main" id="{2A48CDB4-7549-42BE-B0B2-4F54C576F554}"/>
                </a:ext>
              </a:extLst>
            </p:cNvPr>
            <p:cNvSpPr/>
            <p:nvPr/>
          </p:nvSpPr>
          <p:spPr>
            <a:xfrm>
              <a:off x="91917" y="1943823"/>
              <a:ext cx="4027286" cy="1036229"/>
            </a:xfrm>
            <a:prstGeom prst="roundRect">
              <a:avLst>
                <a:gd name="adj" fmla="val 4484"/>
              </a:avLst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4E1E543-CE1D-440C-AEF4-E7433DF05D8E}"/>
                </a:ext>
              </a:extLst>
            </p:cNvPr>
            <p:cNvSpPr/>
            <p:nvPr/>
          </p:nvSpPr>
          <p:spPr>
            <a:xfrm>
              <a:off x="942933" y="1935378"/>
              <a:ext cx="314682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проекты</a:t>
              </a:r>
              <a:br>
                <a:rPr kumimoji="0" lang="ru-RU" alt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«Региональная </a:t>
              </a:r>
              <a:br>
                <a:rPr kumimoji="0" lang="en-US" alt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инициатива»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B354E">
                    <a:lumMod val="75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+mn-cs"/>
              </a:endParaRPr>
            </a:p>
          </p:txBody>
        </p:sp>
      </p:grp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12BD5827-EBF1-450F-8996-77C385A2432F}"/>
              </a:ext>
            </a:extLst>
          </p:cNvPr>
          <p:cNvSpPr/>
          <p:nvPr/>
        </p:nvSpPr>
        <p:spPr>
          <a:xfrm>
            <a:off x="5320936" y="1915775"/>
            <a:ext cx="26696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1AFB4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rPr>
              <a:t>проекты</a:t>
            </a:r>
            <a:b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D34A2E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rPr>
            </a:b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1AFB4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rPr>
              <a:t>туристической направленности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61AFB4">
                  <a:lumMod val="50000"/>
                </a:srgbClr>
              </a:solidFill>
              <a:effectLst/>
              <a:uLnTx/>
              <a:uFillTx/>
              <a:latin typeface="Montserrat" panose="020B0604020202020204" charset="-52"/>
              <a:ea typeface="+mn-ea"/>
              <a:cs typeface="+mn-cs"/>
            </a:endParaRP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81FB18D5-359C-44A9-9256-E15176620C35}"/>
              </a:ext>
            </a:extLst>
          </p:cNvPr>
          <p:cNvGrpSpPr/>
          <p:nvPr/>
        </p:nvGrpSpPr>
        <p:grpSpPr>
          <a:xfrm>
            <a:off x="4070601" y="3019950"/>
            <a:ext cx="3849244" cy="1308384"/>
            <a:chOff x="57596" y="3242367"/>
            <a:chExt cx="3888708" cy="1308384"/>
          </a:xfrm>
        </p:grpSpPr>
        <p:sp>
          <p:nvSpPr>
            <p:cNvPr id="77" name="TextBox 58">
              <a:extLst>
                <a:ext uri="{FF2B5EF4-FFF2-40B4-BE49-F238E27FC236}">
                  <a16:creationId xmlns:a16="http://schemas.microsoft.com/office/drawing/2014/main" id="{49AA84CC-37F5-4BDF-A378-59518FD91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94" y="4167403"/>
              <a:ext cx="9001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Срок</a:t>
              </a:r>
            </a:p>
          </p:txBody>
        </p:sp>
        <p:sp>
          <p:nvSpPr>
            <p:cNvPr id="78" name="TextBox 32">
              <a:extLst>
                <a:ext uri="{FF2B5EF4-FFF2-40B4-BE49-F238E27FC236}">
                  <a16:creationId xmlns:a16="http://schemas.microsoft.com/office/drawing/2014/main" id="{2A7C8D11-DEBB-430A-9590-F6CE7C7603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456" y="4089086"/>
              <a:ext cx="16466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15 лет</a:t>
              </a:r>
            </a:p>
          </p:txBody>
        </p:sp>
        <p:sp>
          <p:nvSpPr>
            <p:cNvPr id="79" name="TextBox 33">
              <a:extLst>
                <a:ext uri="{FF2B5EF4-FFF2-40B4-BE49-F238E27FC236}">
                  <a16:creationId xmlns:a16="http://schemas.microsoft.com/office/drawing/2014/main" id="{2949E808-B4C5-4CBF-809D-1DB7CE326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94" y="3242367"/>
              <a:ext cx="7280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6%</a:t>
              </a:r>
            </a:p>
          </p:txBody>
        </p:sp>
        <p:sp>
          <p:nvSpPr>
            <p:cNvPr id="80" name="TextBox 58">
              <a:extLst>
                <a:ext uri="{FF2B5EF4-FFF2-40B4-BE49-F238E27FC236}">
                  <a16:creationId xmlns:a16="http://schemas.microsoft.com/office/drawing/2014/main" id="{CFF58D90-3E9B-4DFB-B82F-BA5FC24975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96" y="3753461"/>
              <a:ext cx="1661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</a:t>
              </a:r>
            </a:p>
          </p:txBody>
        </p:sp>
        <p:sp>
          <p:nvSpPr>
            <p:cNvPr id="81" name="TextBox 32">
              <a:extLst>
                <a:ext uri="{FF2B5EF4-FFF2-40B4-BE49-F238E27FC236}">
                  <a16:creationId xmlns:a16="http://schemas.microsoft.com/office/drawing/2014/main" id="{585C77D6-EADC-47EB-B1AB-70154A447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980" y="3658673"/>
              <a:ext cx="300632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200" b="1" i="0" u="none" strike="noStrike" kern="1200" cap="none" spc="-3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100 млн рублей</a:t>
              </a: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0174BF5D-E240-4BAD-97F7-255ADE2FB438}"/>
              </a:ext>
            </a:extLst>
          </p:cNvPr>
          <p:cNvGrpSpPr/>
          <p:nvPr/>
        </p:nvGrpSpPr>
        <p:grpSpPr>
          <a:xfrm>
            <a:off x="4079310" y="4365497"/>
            <a:ext cx="4017521" cy="2294645"/>
            <a:chOff x="66305" y="4370968"/>
            <a:chExt cx="4017521" cy="2294645"/>
          </a:xfrm>
        </p:grpSpPr>
        <p:sp>
          <p:nvSpPr>
            <p:cNvPr id="83" name="Скругленный прямоугольник 88">
              <a:extLst>
                <a:ext uri="{FF2B5EF4-FFF2-40B4-BE49-F238E27FC236}">
                  <a16:creationId xmlns:a16="http://schemas.microsoft.com/office/drawing/2014/main" id="{23462232-D952-41AE-973A-14471109C4A7}"/>
                </a:ext>
              </a:extLst>
            </p:cNvPr>
            <p:cNvSpPr/>
            <p:nvPr/>
          </p:nvSpPr>
          <p:spPr>
            <a:xfrm>
              <a:off x="89582" y="4388574"/>
              <a:ext cx="3970662" cy="2277039"/>
            </a:xfrm>
            <a:prstGeom prst="roundRect">
              <a:avLst>
                <a:gd name="adj" fmla="val 7926"/>
              </a:avLst>
            </a:prstGeom>
            <a:pattFill prst="pct50">
              <a:fgClr>
                <a:srgbClr val="C2E0E2"/>
              </a:fgClr>
              <a:bgClr>
                <a:schemeClr val="bg1"/>
              </a:bgClr>
            </a:patt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4" name="TextBox 30">
              <a:extLst>
                <a:ext uri="{FF2B5EF4-FFF2-40B4-BE49-F238E27FC236}">
                  <a16:creationId xmlns:a16="http://schemas.microsoft.com/office/drawing/2014/main" id="{097DEB18-C786-481B-B399-29BC5E5026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7802" y="6060145"/>
              <a:ext cx="2047118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ОАО «Банк развития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Республики Беларусь»,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банки</a:t>
              </a:r>
            </a:p>
          </p:txBody>
        </p:sp>
        <p:sp>
          <p:nvSpPr>
            <p:cNvPr id="85" name="TextBox 35">
              <a:extLst>
                <a:ext uri="{FF2B5EF4-FFF2-40B4-BE49-F238E27FC236}">
                  <a16:creationId xmlns:a16="http://schemas.microsoft.com/office/drawing/2014/main" id="{1AEB2E4A-9084-4ABF-B9E4-B35401162B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5960009"/>
              <a:ext cx="1649714" cy="45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Кредитующие организации:</a:t>
              </a:r>
            </a:p>
          </p:txBody>
        </p:sp>
        <p:sp>
          <p:nvSpPr>
            <p:cNvPr id="86" name="TextBox 35">
              <a:extLst>
                <a:ext uri="{FF2B5EF4-FFF2-40B4-BE49-F238E27FC236}">
                  <a16:creationId xmlns:a16="http://schemas.microsoft.com/office/drawing/2014/main" id="{6B8E1E89-BB09-499F-BEAD-6DF028AC4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5" y="4370968"/>
              <a:ext cx="26386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Требования</a:t>
              </a:r>
              <a:r>
                <a:rPr kumimoji="0" lang="ru-RU" alt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:</a:t>
              </a:r>
            </a:p>
          </p:txBody>
        </p:sp>
        <p:sp>
          <p:nvSpPr>
            <p:cNvPr id="87" name="TextBox 30">
              <a:extLst>
                <a:ext uri="{FF2B5EF4-FFF2-40B4-BE49-F238E27FC236}">
                  <a16:creationId xmlns:a16="http://schemas.microsoft.com/office/drawing/2014/main" id="{0EFD04FF-9F6E-4FE2-89B7-BABEE7906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4663698"/>
              <a:ext cx="4016192" cy="1261371"/>
            </a:xfrm>
            <a:prstGeom prst="rect">
              <a:avLst/>
            </a:prstGeom>
            <a:noFill/>
            <a:ln w="12700">
              <a:noFill/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реализация проекта вне г. Минска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строительство и модернизация санаторно-курортных и оздоровительных центров, гостиниц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и аналогичных средств размещения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либо создание и развитие современных коллективных средств размещения (кемпинги, </a:t>
              </a:r>
              <a:r>
                <a:rPr kumimoji="0" lang="ru-RU" alt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глэмпинги</a:t>
              </a: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 и др.)</a:t>
              </a:r>
            </a:p>
          </p:txBody>
        </p:sp>
      </p:grp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id="{E3598E23-9F09-4049-8432-93EFFDB6F192}"/>
              </a:ext>
            </a:extLst>
          </p:cNvPr>
          <p:cNvGrpSpPr/>
          <p:nvPr/>
        </p:nvGrpSpPr>
        <p:grpSpPr>
          <a:xfrm>
            <a:off x="8143486" y="1962017"/>
            <a:ext cx="4048513" cy="1021560"/>
            <a:chOff x="4367088" y="1956546"/>
            <a:chExt cx="3916316" cy="1021560"/>
          </a:xfrm>
          <a:noFill/>
        </p:grpSpPr>
        <p:sp>
          <p:nvSpPr>
            <p:cNvPr id="121" name="Скругленный прямоугольник 88">
              <a:extLst>
                <a:ext uri="{FF2B5EF4-FFF2-40B4-BE49-F238E27FC236}">
                  <a16:creationId xmlns:a16="http://schemas.microsoft.com/office/drawing/2014/main" id="{CAB34517-FEB5-4368-BC65-AA12980648C3}"/>
                </a:ext>
              </a:extLst>
            </p:cNvPr>
            <p:cNvSpPr/>
            <p:nvPr/>
          </p:nvSpPr>
          <p:spPr>
            <a:xfrm>
              <a:off x="4367088" y="1956546"/>
              <a:ext cx="3875944" cy="1021560"/>
            </a:xfrm>
            <a:prstGeom prst="roundRect">
              <a:avLst>
                <a:gd name="adj" fmla="val 4484"/>
              </a:avLst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22" name="Прямоугольник 121">
              <a:extLst>
                <a:ext uri="{FF2B5EF4-FFF2-40B4-BE49-F238E27FC236}">
                  <a16:creationId xmlns:a16="http://schemas.microsoft.com/office/drawing/2014/main" id="{90B09A4B-ED57-4846-873B-7B77BDFC3002}"/>
                </a:ext>
              </a:extLst>
            </p:cNvPr>
            <p:cNvSpPr/>
            <p:nvPr/>
          </p:nvSpPr>
          <p:spPr>
            <a:xfrm>
              <a:off x="5300630" y="1976738"/>
              <a:ext cx="2982774" cy="95410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импортозамещение, локализация, местное сырье</a:t>
              </a:r>
              <a:r>
                <a:rPr kumimoji="0" lang="ru-RU" alt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,</a:t>
              </a:r>
              <a:b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400" b="1" i="0" u="none" strike="noStrike" kern="1200" cap="none" spc="-6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перспективные </a:t>
              </a:r>
              <a:r>
                <a:rPr kumimoji="0" lang="ru-RU" altLang="ru-RU" sz="1400" b="1" i="0" u="none" strike="noStrike" kern="1200" cap="none" spc="-60" normalizeH="0" baseline="0" noProof="0" dirty="0" err="1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промышл</a:t>
              </a:r>
              <a:r>
                <a:rPr kumimoji="0" lang="ru-RU" altLang="ru-RU" sz="1400" b="1" i="0" u="none" strike="noStrike" kern="1200" cap="none" spc="-6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. направления, </a:t>
              </a:r>
              <a:r>
                <a:rPr kumimoji="0" lang="ru-RU" altLang="ru-RU" sz="1400" b="1" i="0" u="none" strike="noStrike" kern="1200" cap="none" spc="-60" normalizeH="0" baseline="0" noProof="0" dirty="0" err="1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промипотека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DDE4EE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123" name="Группа 122">
            <a:extLst>
              <a:ext uri="{FF2B5EF4-FFF2-40B4-BE49-F238E27FC236}">
                <a16:creationId xmlns:a16="http://schemas.microsoft.com/office/drawing/2014/main" id="{6BA830CC-FDB0-4F20-9ADB-C072EB44D185}"/>
              </a:ext>
            </a:extLst>
          </p:cNvPr>
          <p:cNvGrpSpPr/>
          <p:nvPr/>
        </p:nvGrpSpPr>
        <p:grpSpPr>
          <a:xfrm>
            <a:off x="8096203" y="3016712"/>
            <a:ext cx="4049763" cy="1340729"/>
            <a:chOff x="57596" y="3242367"/>
            <a:chExt cx="4253140" cy="1340729"/>
          </a:xfrm>
          <a:noFill/>
        </p:grpSpPr>
        <p:sp>
          <p:nvSpPr>
            <p:cNvPr id="124" name="Скругленный прямоугольник 88">
              <a:extLst>
                <a:ext uri="{FF2B5EF4-FFF2-40B4-BE49-F238E27FC236}">
                  <a16:creationId xmlns:a16="http://schemas.microsoft.com/office/drawing/2014/main" id="{7C158F4F-1DF7-42D1-ACB4-48BC744CE8BB}"/>
                </a:ext>
              </a:extLst>
            </p:cNvPr>
            <p:cNvSpPr/>
            <p:nvPr/>
          </p:nvSpPr>
          <p:spPr>
            <a:xfrm>
              <a:off x="87081" y="3267184"/>
              <a:ext cx="4223655" cy="1315912"/>
            </a:xfrm>
            <a:prstGeom prst="roundRect">
              <a:avLst>
                <a:gd name="adj" fmla="val 4484"/>
              </a:avLst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25" name="TextBox 58">
              <a:extLst>
                <a:ext uri="{FF2B5EF4-FFF2-40B4-BE49-F238E27FC236}">
                  <a16:creationId xmlns:a16="http://schemas.microsoft.com/office/drawing/2014/main" id="{CD6D7004-61B2-4BA4-A9A0-8AFA164DA7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94" y="4167403"/>
              <a:ext cx="900113" cy="338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Срок</a:t>
              </a:r>
            </a:p>
          </p:txBody>
        </p:sp>
        <p:sp>
          <p:nvSpPr>
            <p:cNvPr id="126" name="TextBox 32">
              <a:extLst>
                <a:ext uri="{FF2B5EF4-FFF2-40B4-BE49-F238E27FC236}">
                  <a16:creationId xmlns:a16="http://schemas.microsoft.com/office/drawing/2014/main" id="{F6A3411F-8D32-42FB-9117-EFEC6C75CA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456" y="4089086"/>
              <a:ext cx="1646605" cy="4616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15 лет</a:t>
              </a:r>
            </a:p>
          </p:txBody>
        </p:sp>
        <p:sp>
          <p:nvSpPr>
            <p:cNvPr id="127" name="TextBox 33">
              <a:extLst>
                <a:ext uri="{FF2B5EF4-FFF2-40B4-BE49-F238E27FC236}">
                  <a16:creationId xmlns:a16="http://schemas.microsoft.com/office/drawing/2014/main" id="{C163F8FB-E6DD-402F-8C73-17534572C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94" y="3242367"/>
              <a:ext cx="1332416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6 – 7%</a:t>
              </a:r>
            </a:p>
          </p:txBody>
        </p:sp>
        <p:sp>
          <p:nvSpPr>
            <p:cNvPr id="128" name="TextBox 58">
              <a:extLst>
                <a:ext uri="{FF2B5EF4-FFF2-40B4-BE49-F238E27FC236}">
                  <a16:creationId xmlns:a16="http://schemas.microsoft.com/office/drawing/2014/main" id="{82D62DFC-F804-4E10-900C-306A255AC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96" y="3753461"/>
              <a:ext cx="1661772" cy="338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</a:t>
              </a:r>
            </a:p>
          </p:txBody>
        </p:sp>
        <p:sp>
          <p:nvSpPr>
            <p:cNvPr id="129" name="TextBox 32">
              <a:extLst>
                <a:ext uri="{FF2B5EF4-FFF2-40B4-BE49-F238E27FC236}">
                  <a16:creationId xmlns:a16="http://schemas.microsoft.com/office/drawing/2014/main" id="{1B710587-4AB0-4244-8C20-A9E169B6D6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980" y="3658673"/>
              <a:ext cx="3252869" cy="430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200 млн рублей</a:t>
              </a:r>
            </a:p>
          </p:txBody>
        </p:sp>
      </p:grpSp>
      <p:grpSp>
        <p:nvGrpSpPr>
          <p:cNvPr id="130" name="Группа 129">
            <a:extLst>
              <a:ext uri="{FF2B5EF4-FFF2-40B4-BE49-F238E27FC236}">
                <a16:creationId xmlns:a16="http://schemas.microsoft.com/office/drawing/2014/main" id="{60CB963F-D4EA-46F5-B094-31BDDDB3B1A5}"/>
              </a:ext>
            </a:extLst>
          </p:cNvPr>
          <p:cNvGrpSpPr/>
          <p:nvPr/>
        </p:nvGrpSpPr>
        <p:grpSpPr>
          <a:xfrm>
            <a:off x="8096204" y="4370968"/>
            <a:ext cx="4044965" cy="2294645"/>
            <a:chOff x="66305" y="4370968"/>
            <a:chExt cx="4044965" cy="2294645"/>
          </a:xfrm>
        </p:grpSpPr>
        <p:sp>
          <p:nvSpPr>
            <p:cNvPr id="131" name="Скругленный прямоугольник 88">
              <a:extLst>
                <a:ext uri="{FF2B5EF4-FFF2-40B4-BE49-F238E27FC236}">
                  <a16:creationId xmlns:a16="http://schemas.microsoft.com/office/drawing/2014/main" id="{DC2B7503-65D6-49E7-8C47-7F42D9E2AD5A}"/>
                </a:ext>
              </a:extLst>
            </p:cNvPr>
            <p:cNvSpPr/>
            <p:nvPr/>
          </p:nvSpPr>
          <p:spPr>
            <a:xfrm>
              <a:off x="89582" y="4388574"/>
              <a:ext cx="4021688" cy="2277039"/>
            </a:xfrm>
            <a:prstGeom prst="roundRect">
              <a:avLst>
                <a:gd name="adj" fmla="val 4484"/>
              </a:avLst>
            </a:prstGeom>
            <a:pattFill prst="pct70">
              <a:fgClr>
                <a:srgbClr val="DDE4EE"/>
              </a:fgClr>
              <a:bgClr>
                <a:schemeClr val="bg1"/>
              </a:bgClr>
            </a:patt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2" name="TextBox 30">
              <a:extLst>
                <a:ext uri="{FF2B5EF4-FFF2-40B4-BE49-F238E27FC236}">
                  <a16:creationId xmlns:a16="http://schemas.microsoft.com/office/drawing/2014/main" id="{53BAA986-CB9D-4535-839E-98367FD74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5878" y="6059792"/>
              <a:ext cx="2098428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ОАО «Банк развития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Республики Беларусь»,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банки</a:t>
              </a:r>
            </a:p>
          </p:txBody>
        </p:sp>
        <p:sp>
          <p:nvSpPr>
            <p:cNvPr id="133" name="TextBox 35">
              <a:extLst>
                <a:ext uri="{FF2B5EF4-FFF2-40B4-BE49-F238E27FC236}">
                  <a16:creationId xmlns:a16="http://schemas.microsoft.com/office/drawing/2014/main" id="{AE32D895-B4BC-4FD4-94BF-9C7C175D5A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164" y="5958679"/>
              <a:ext cx="1649714" cy="45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Кредитующие организации:</a:t>
              </a:r>
            </a:p>
          </p:txBody>
        </p:sp>
        <p:sp>
          <p:nvSpPr>
            <p:cNvPr id="134" name="TextBox 35">
              <a:extLst>
                <a:ext uri="{FF2B5EF4-FFF2-40B4-BE49-F238E27FC236}">
                  <a16:creationId xmlns:a16="http://schemas.microsoft.com/office/drawing/2014/main" id="{A9790FB1-11CB-4914-835C-C93E96575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5" y="4370968"/>
              <a:ext cx="26386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Требования</a:t>
              </a:r>
              <a:r>
                <a:rPr kumimoji="0" lang="ru-RU" alt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:</a:t>
              </a:r>
            </a:p>
          </p:txBody>
        </p:sp>
        <p:sp>
          <p:nvSpPr>
            <p:cNvPr id="135" name="TextBox 30">
              <a:extLst>
                <a:ext uri="{FF2B5EF4-FFF2-40B4-BE49-F238E27FC236}">
                  <a16:creationId xmlns:a16="http://schemas.microsoft.com/office/drawing/2014/main" id="{E46CCC00-7A24-497A-9C86-B5B3D33D9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4663698"/>
              <a:ext cx="4016192" cy="1326197"/>
            </a:xfrm>
            <a:prstGeom prst="rect">
              <a:avLst/>
            </a:prstGeom>
            <a:noFill/>
            <a:ln w="12700">
              <a:noFill/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производство импортозамещающей продукции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увеличение уровня локализации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производство мебели, готовой продукции из льна с использованием отечественного сырья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производство или внедрение роботов, производство беспилотников, продукции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на основе биотехнологий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создание производственных зданий</a:t>
              </a:r>
            </a:p>
          </p:txBody>
        </p:sp>
      </p:grpSp>
      <p:pic>
        <p:nvPicPr>
          <p:cNvPr id="136" name="Рисунок 135">
            <a:extLst>
              <a:ext uri="{FF2B5EF4-FFF2-40B4-BE49-F238E27FC236}">
                <a16:creationId xmlns:a16="http://schemas.microsoft.com/office/drawing/2014/main" id="{A6B99BC4-0678-479F-B76E-AF047F86AB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70" y="1964414"/>
            <a:ext cx="961579" cy="961579"/>
          </a:xfrm>
          <a:prstGeom prst="rect">
            <a:avLst/>
          </a:prstGeom>
        </p:spPr>
      </p:pic>
      <p:pic>
        <p:nvPicPr>
          <p:cNvPr id="137" name="Рисунок 136">
            <a:extLst>
              <a:ext uri="{FF2B5EF4-FFF2-40B4-BE49-F238E27FC236}">
                <a16:creationId xmlns:a16="http://schemas.microsoft.com/office/drawing/2014/main" id="{27AC08F0-3C8E-4588-B921-38FC154CC9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340" y="1981337"/>
            <a:ext cx="961200" cy="961200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B9A8207C-21EC-43AA-AEC1-2FEFA53CB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643" y="6377426"/>
            <a:ext cx="271062" cy="298158"/>
          </a:xfrm>
          <a:prstGeom prst="rect">
            <a:avLst/>
          </a:prstGeom>
        </p:spPr>
      </p:pic>
      <p:pic>
        <p:nvPicPr>
          <p:cNvPr id="148" name="Рисунок 147">
            <a:extLst>
              <a:ext uri="{FF2B5EF4-FFF2-40B4-BE49-F238E27FC236}">
                <a16:creationId xmlns:a16="http://schemas.microsoft.com/office/drawing/2014/main" id="{2875E66A-6D89-4F31-ABE5-9BECDB697ED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213" y="6352336"/>
            <a:ext cx="271062" cy="298159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49" name="Рисунок 148">
            <a:extLst>
              <a:ext uri="{FF2B5EF4-FFF2-40B4-BE49-F238E27FC236}">
                <a16:creationId xmlns:a16="http://schemas.microsoft.com/office/drawing/2014/main" id="{31F94A85-5F06-48CC-9E49-7DDAE5D5B0B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938" y="6357988"/>
            <a:ext cx="252563" cy="277810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50" name="Рисунок 149">
            <a:extLst>
              <a:ext uri="{FF2B5EF4-FFF2-40B4-BE49-F238E27FC236}">
                <a16:creationId xmlns:a16="http://schemas.microsoft.com/office/drawing/2014/main" id="{5FA3DA9C-9CBE-41A7-A955-3FC5BB79634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54" y="6362291"/>
            <a:ext cx="257913" cy="283695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51" name="Рисунок 150">
            <a:extLst>
              <a:ext uri="{FF2B5EF4-FFF2-40B4-BE49-F238E27FC236}">
                <a16:creationId xmlns:a16="http://schemas.microsoft.com/office/drawing/2014/main" id="{D1477DE6-0B14-455A-8942-80C7B2648F1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438" y="6375305"/>
            <a:ext cx="239808" cy="263781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400103A-E7A5-42DA-BAE4-F716469FAE4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063" y="1965991"/>
            <a:ext cx="961200" cy="9612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35865B5-F81E-477A-8DDA-21635107946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987" y="6364217"/>
            <a:ext cx="252563" cy="277810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0706D421-7319-4FE8-93E2-24576714EAF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403" y="6368520"/>
            <a:ext cx="257913" cy="283695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C3A1A11C-329F-4AC8-A229-A208C7EDCD2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487" y="6381534"/>
            <a:ext cx="239808" cy="263781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7C5C5E7F-4477-4275-A63C-21B40501353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748" y="6364706"/>
            <a:ext cx="271062" cy="298159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C792EBF0-A7C9-426E-BD70-53F2AD17878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88" y="6367033"/>
            <a:ext cx="271062" cy="298159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C8F850F2-D584-4DAE-8AB7-7E4178200A9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13" y="6372685"/>
            <a:ext cx="252563" cy="277810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B0F20313-BBEB-48AB-8210-8C8BD669146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29" y="6376988"/>
            <a:ext cx="257913" cy="283695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7686FE69-59A4-4774-ADEE-C99C9642AAF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3" y="6390002"/>
            <a:ext cx="239808" cy="263781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655501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456</Words>
  <Application>Microsoft Office PowerPoint</Application>
  <PresentationFormat>Широкоэкранный</PresentationFormat>
  <Paragraphs>99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Montserrat</vt:lpstr>
      <vt:lpstr>Times New Roman</vt:lpstr>
      <vt:lpstr>Wingdings</vt:lpstr>
      <vt:lpstr>Office Theme</vt:lpstr>
      <vt:lpstr>Государственная финансовая поддержка предоставляется</vt:lpstr>
      <vt:lpstr>Банки- партнёры</vt:lpstr>
      <vt:lpstr>Льготное кредитование, в том числе микрокредитование Постановление Совета Министров Республики Беларусь от 28.06.2024 № 459 (глава 7)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финансовая поддержка  малого и среднего предпринимательства</dc:title>
  <dc:creator>Елена Валько</dc:creator>
  <cp:lastModifiedBy>Андрей Никипорчик</cp:lastModifiedBy>
  <cp:revision>70</cp:revision>
  <cp:lastPrinted>2026-09-25T11:08:01Z</cp:lastPrinted>
  <dcterms:created xsi:type="dcterms:W3CDTF">2025-09-10T14:32:09Z</dcterms:created>
  <dcterms:modified xsi:type="dcterms:W3CDTF">2026-09-28T10:52:12Z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2025-09-10T00:00:00Z</vt:filetime>
  </property>
</Properties>
</file>