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9" r:id="rId1"/>
  </p:sldMasterIdLst>
  <p:sldIdLst>
    <p:sldId id="259" r:id="rId2"/>
    <p:sldId id="261" r:id="rId3"/>
    <p:sldId id="263" r:id="rId4"/>
    <p:sldId id="257" r:id="rId5"/>
    <p:sldId id="264" r:id="rId6"/>
    <p:sldId id="269" r:id="rId7"/>
    <p:sldId id="268" r:id="rId8"/>
    <p:sldId id="258" r:id="rId9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E6FE90"/>
    <a:srgbClr val="CCCCFF"/>
    <a:srgbClr val="9999FF"/>
    <a:srgbClr val="4F8F5E"/>
    <a:srgbClr val="FFCCFF"/>
    <a:srgbClr val="F2FC94"/>
    <a:srgbClr val="FFFFCC"/>
    <a:srgbClr val="CC99FF"/>
    <a:srgbClr val="6084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538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4855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7414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49445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47507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83931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36838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23569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4011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3743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842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426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0395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1390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9926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114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343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C7098E-6626-4047-87AF-CC7609E81EE9}" type="datetimeFigureOut">
              <a:rPr lang="ru-RU" smtClean="0"/>
              <a:pPr/>
              <a:t>09.03.2026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D79875E-F9B0-41AB-9AD6-BF612A3CB6F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2130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50" r:id="rId1"/>
    <p:sldLayoutId id="2147484051" r:id="rId2"/>
    <p:sldLayoutId id="2147484052" r:id="rId3"/>
    <p:sldLayoutId id="2147484053" r:id="rId4"/>
    <p:sldLayoutId id="2147484054" r:id="rId5"/>
    <p:sldLayoutId id="2147484055" r:id="rId6"/>
    <p:sldLayoutId id="2147484056" r:id="rId7"/>
    <p:sldLayoutId id="2147484057" r:id="rId8"/>
    <p:sldLayoutId id="2147484058" r:id="rId9"/>
    <p:sldLayoutId id="2147484059" r:id="rId10"/>
    <p:sldLayoutId id="2147484060" r:id="rId11"/>
    <p:sldLayoutId id="2147484061" r:id="rId12"/>
    <p:sldLayoutId id="2147484062" r:id="rId13"/>
    <p:sldLayoutId id="2147484063" r:id="rId14"/>
    <p:sldLayoutId id="2147484064" r:id="rId15"/>
    <p:sldLayoutId id="214748406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64929" y="2033520"/>
            <a:ext cx="10821807" cy="1734276"/>
          </a:xfrm>
        </p:spPr>
        <p:txBody>
          <a:bodyPr/>
          <a:lstStyle/>
          <a:p>
            <a:r>
              <a:rPr lang="ru-RU" sz="3800" b="1" dirty="0" smtClean="0">
                <a:solidFill>
                  <a:srgbClr val="0F772F"/>
                </a:solidFill>
                <a:latin typeface="+mn-lt"/>
                <a:cs typeface="Times New Roman" panose="02020603050405020304" pitchFamily="18" charset="0"/>
              </a:rPr>
              <a:t>Дятловский районный исполнительный комитет</a:t>
            </a:r>
            <a:endParaRPr lang="ru-RU" sz="3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2993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71107" y="249961"/>
            <a:ext cx="11250947" cy="107046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rgbClr val="008000"/>
                </a:solidFill>
                <a:latin typeface="+mn-lt"/>
                <a:cs typeface="Times New Roman" panose="02020603050405020304" pitchFamily="18" charset="0"/>
              </a:rPr>
              <a:t>СИСТЕМА ГОСУДАРСТВЕННОЙ ЗАЩИТЫ ПРАВ ПОТРЕБИТЕЛЕЙ</a:t>
            </a:r>
            <a:endParaRPr lang="ru-RU" sz="2800" b="1" dirty="0">
              <a:solidFill>
                <a:srgbClr val="008000"/>
              </a:solidFill>
              <a:latin typeface="+mn-lt"/>
              <a:cs typeface="Times New Roman" panose="02020603050405020304" pitchFamily="18" charset="0"/>
            </a:endParaRPr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>
            <a:off x="744702" y="1813848"/>
            <a:ext cx="10706536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1514451" y="1820095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кругленный прямоугольник 48"/>
          <p:cNvSpPr/>
          <p:nvPr/>
        </p:nvSpPr>
        <p:spPr>
          <a:xfrm rot="16200000">
            <a:off x="-1035319" y="4347182"/>
            <a:ext cx="3541780" cy="652535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антимонопольного регулирования и торговли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6" name="Скругленный прямоугольник 55"/>
          <p:cNvSpPr/>
          <p:nvPr/>
        </p:nvSpPr>
        <p:spPr>
          <a:xfrm rot="16200000">
            <a:off x="-247193" y="4396379"/>
            <a:ext cx="3541785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Национальный банк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7" name="Скругленный прямоугольник 56"/>
          <p:cNvSpPr/>
          <p:nvPr/>
        </p:nvSpPr>
        <p:spPr>
          <a:xfrm rot="16200000">
            <a:off x="3610617" y="4396375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финансов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Скругленный прямоугольник 57"/>
          <p:cNvSpPr/>
          <p:nvPr/>
        </p:nvSpPr>
        <p:spPr>
          <a:xfrm rot="16200000">
            <a:off x="2069976" y="4396376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транспорта</a:t>
            </a:r>
            <a:b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и коммуникаций 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Скругленный прямоугольник 58"/>
          <p:cNvSpPr/>
          <p:nvPr/>
        </p:nvSpPr>
        <p:spPr>
          <a:xfrm rot="16200000">
            <a:off x="1287533" y="4396383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образования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0" name="Скругленный прямоугольник 59"/>
          <p:cNvSpPr/>
          <p:nvPr/>
        </p:nvSpPr>
        <p:spPr>
          <a:xfrm rot="16200000">
            <a:off x="508829" y="4396380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связи</a:t>
            </a:r>
            <a:b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и информатизации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1" name="Скругленный прямоугольник 60"/>
          <p:cNvSpPr/>
          <p:nvPr/>
        </p:nvSpPr>
        <p:spPr>
          <a:xfrm rot="16200000">
            <a:off x="2831912" y="4402795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юстиций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2" name="Скругленный прямоугольник 61"/>
          <p:cNvSpPr/>
          <p:nvPr/>
        </p:nvSpPr>
        <p:spPr>
          <a:xfrm rot="16200000">
            <a:off x="8921419" y="4396382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Государственный комитет по стандартизации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3" name="Скругленный прямоугольник 62"/>
          <p:cNvSpPr/>
          <p:nvPr/>
        </p:nvSpPr>
        <p:spPr>
          <a:xfrm rot="16200000">
            <a:off x="4387144" y="4396374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спорта</a:t>
            </a:r>
            <a:b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</a:b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и туризма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4" name="Скругленный прямоугольник 63"/>
          <p:cNvSpPr/>
          <p:nvPr/>
        </p:nvSpPr>
        <p:spPr>
          <a:xfrm rot="16200000">
            <a:off x="5112711" y="4396382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культуры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5" name="Скругленный прямоугольник 64"/>
          <p:cNvSpPr/>
          <p:nvPr/>
        </p:nvSpPr>
        <p:spPr>
          <a:xfrm rot="16200000">
            <a:off x="5861911" y="4402797"/>
            <a:ext cx="3541785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жилищно-коммунального хозяйства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6" name="Скругленный прямоугольник 65"/>
          <p:cNvSpPr/>
          <p:nvPr/>
        </p:nvSpPr>
        <p:spPr>
          <a:xfrm rot="16200000">
            <a:off x="7407602" y="4402795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здравоохранения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7" name="Скругленный прямоугольник 66"/>
          <p:cNvSpPr/>
          <p:nvPr/>
        </p:nvSpPr>
        <p:spPr>
          <a:xfrm rot="16200000">
            <a:off x="6637492" y="4402795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архитектуры и строительства 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8" name="Скругленный прямоугольник 67"/>
          <p:cNvSpPr/>
          <p:nvPr/>
        </p:nvSpPr>
        <p:spPr>
          <a:xfrm rot="16200000">
            <a:off x="8172217" y="4396382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Министерство сельского хозяйства и продовольствия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9" name="Скругленный прямоугольник 68"/>
          <p:cNvSpPr/>
          <p:nvPr/>
        </p:nvSpPr>
        <p:spPr>
          <a:xfrm rot="16200000">
            <a:off x="9696998" y="4396374"/>
            <a:ext cx="3541781" cy="554138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b="1" dirty="0" smtClean="0">
                <a:latin typeface="Corbel" panose="020B0503020204020204" pitchFamily="34" charset="0"/>
                <a:cs typeface="Times New Roman" panose="02020603050405020304" pitchFamily="18" charset="0"/>
              </a:rPr>
              <a:t>Местные исполнительные и распорядительные органы</a:t>
            </a:r>
            <a:endParaRPr lang="ru-RU" b="1" dirty="0">
              <a:latin typeface="Corbel" panose="020B050302020402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2" name="Прямая со стрелкой 151"/>
          <p:cNvCxnSpPr/>
          <p:nvPr/>
        </p:nvCxnSpPr>
        <p:spPr>
          <a:xfrm flipH="1">
            <a:off x="754430" y="1813848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3" name="Прямая со стрелкой 152"/>
          <p:cNvCxnSpPr/>
          <p:nvPr/>
        </p:nvCxnSpPr>
        <p:spPr>
          <a:xfrm flipH="1">
            <a:off x="3058676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4" name="Прямая со стрелкой 153"/>
          <p:cNvCxnSpPr/>
          <p:nvPr/>
        </p:nvCxnSpPr>
        <p:spPr>
          <a:xfrm flipH="1">
            <a:off x="9948001" y="1813845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Прямая со стрелкой 154"/>
          <p:cNvCxnSpPr/>
          <p:nvPr/>
        </p:nvCxnSpPr>
        <p:spPr>
          <a:xfrm flipH="1">
            <a:off x="10672350" y="181384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6" name="Прямая со стрелкой 155"/>
          <p:cNvCxnSpPr/>
          <p:nvPr/>
        </p:nvCxnSpPr>
        <p:spPr>
          <a:xfrm flipH="1">
            <a:off x="11456133" y="181384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Прямая со стрелкой 160"/>
          <p:cNvCxnSpPr/>
          <p:nvPr/>
        </p:nvCxnSpPr>
        <p:spPr>
          <a:xfrm flipH="1">
            <a:off x="6853718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Прямая со стрелкой 161"/>
          <p:cNvCxnSpPr/>
          <p:nvPr/>
        </p:nvCxnSpPr>
        <p:spPr>
          <a:xfrm flipH="1">
            <a:off x="7604073" y="1807600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3" name="Прямая со стрелкой 162"/>
          <p:cNvCxnSpPr/>
          <p:nvPr/>
        </p:nvCxnSpPr>
        <p:spPr>
          <a:xfrm flipH="1">
            <a:off x="8387856" y="1807601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 стрелкой 163"/>
          <p:cNvCxnSpPr/>
          <p:nvPr/>
        </p:nvCxnSpPr>
        <p:spPr>
          <a:xfrm flipH="1">
            <a:off x="9171639" y="1813845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Прямая со стрелкой 164"/>
          <p:cNvCxnSpPr/>
          <p:nvPr/>
        </p:nvCxnSpPr>
        <p:spPr>
          <a:xfrm flipH="1">
            <a:off x="3831405" y="1807599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6" name="Прямая со стрелкой 165"/>
          <p:cNvCxnSpPr/>
          <p:nvPr/>
        </p:nvCxnSpPr>
        <p:spPr>
          <a:xfrm flipH="1">
            <a:off x="4597647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7" name="Прямая со стрелкой 166"/>
          <p:cNvCxnSpPr/>
          <p:nvPr/>
        </p:nvCxnSpPr>
        <p:spPr>
          <a:xfrm flipH="1">
            <a:off x="5374181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Прямая со стрелкой 167"/>
          <p:cNvCxnSpPr/>
          <p:nvPr/>
        </p:nvCxnSpPr>
        <p:spPr>
          <a:xfrm flipH="1">
            <a:off x="6129369" y="1820096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Прямая со стрелкой 168"/>
          <p:cNvCxnSpPr/>
          <p:nvPr/>
        </p:nvCxnSpPr>
        <p:spPr>
          <a:xfrm flipH="1">
            <a:off x="2277309" y="1807598"/>
            <a:ext cx="4833" cy="9268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4" name="Стрелка вниз 1083"/>
          <p:cNvSpPr/>
          <p:nvPr/>
        </p:nvSpPr>
        <p:spPr>
          <a:xfrm>
            <a:off x="5885397" y="1119220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5885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615462" y="301557"/>
            <a:ext cx="11350115" cy="537968"/>
          </a:xfrm>
        </p:spPr>
        <p:txBody>
          <a:bodyPr>
            <a:noAutofit/>
          </a:bodyPr>
          <a:lstStyle/>
          <a:p>
            <a:r>
              <a:rPr lang="ru-RU" sz="2500" b="1" dirty="0" smtClean="0">
                <a:solidFill>
                  <a:srgbClr val="008000"/>
                </a:solidFill>
                <a:latin typeface="+mn-lt"/>
              </a:rPr>
              <a:t>КУДА ОБРАЩАТЬСЯ В СЛУЧАЕ НАРУШЕНИЯ ПРАВ ПОТРЕБИТЕЛЯ?</a:t>
            </a:r>
            <a:endParaRPr lang="ru-RU" sz="2500" b="1" dirty="0">
              <a:solidFill>
                <a:srgbClr val="008000"/>
              </a:solidFill>
              <a:latin typeface="+mn-lt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5462" y="918970"/>
            <a:ext cx="10984355" cy="3139321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 w="50800">
            <a:solidFill>
              <a:srgbClr val="4F8F5E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>
                <a:solidFill>
                  <a:srgbClr val="008000"/>
                </a:solidFill>
              </a:rPr>
              <a:t>Государственная защита:</a:t>
            </a: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местный исполнительный и распорядительный орган </a:t>
            </a:r>
            <a:r>
              <a:rPr lang="ru-RU" sz="2200" dirty="0" smtClean="0">
                <a:solidFill>
                  <a:schemeClr val="tx1"/>
                </a:solidFill>
              </a:rPr>
              <a:t>по месту нарушения прав потребителя (администрация района города, гор(рай)исполком)</a:t>
            </a:r>
          </a:p>
          <a:p>
            <a:pPr algn="ctr"/>
            <a:endParaRPr lang="ru-RU" sz="2200" dirty="0">
              <a:solidFill>
                <a:schemeClr val="tx1"/>
              </a:solidFill>
            </a:endParaRPr>
          </a:p>
          <a:p>
            <a:pPr algn="ctr"/>
            <a:endParaRPr lang="ru-RU" sz="2200" dirty="0" smtClean="0">
              <a:solidFill>
                <a:schemeClr val="tx1"/>
              </a:solidFill>
            </a:endParaRP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облисполком</a:t>
            </a:r>
            <a:r>
              <a:rPr lang="ru-RU" sz="2200" b="1" dirty="0">
                <a:solidFill>
                  <a:schemeClr val="tx1"/>
                </a:solidFill>
              </a:rPr>
              <a:t>, Минский </a:t>
            </a:r>
            <a:r>
              <a:rPr lang="ru-RU" sz="2200" b="1" dirty="0" smtClean="0">
                <a:solidFill>
                  <a:schemeClr val="tx1"/>
                </a:solidFill>
              </a:rPr>
              <a:t>горисполком</a:t>
            </a:r>
          </a:p>
          <a:p>
            <a:pPr algn="ctr"/>
            <a:endParaRPr lang="ru-RU" sz="2200" b="1" dirty="0" smtClean="0">
              <a:solidFill>
                <a:schemeClr val="tx1"/>
              </a:solidFill>
            </a:endParaRPr>
          </a:p>
          <a:p>
            <a:pPr algn="ctr"/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МАРТ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14356" y="4292337"/>
            <a:ext cx="5932803" cy="89255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50800">
            <a:solidFill>
              <a:srgbClr val="0070C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anchor="t" anchorCtr="0">
            <a:spAutoFit/>
          </a:bodyPr>
          <a:lstStyle/>
          <a:p>
            <a:pPr algn="ctr"/>
            <a:r>
              <a:rPr lang="ru-RU" sz="2800" b="1" dirty="0">
                <a:solidFill>
                  <a:srgbClr val="0070C0"/>
                </a:solidFill>
              </a:rPr>
              <a:t>Общественная защита:</a:t>
            </a:r>
          </a:p>
          <a:p>
            <a:pPr algn="ctr"/>
            <a:r>
              <a:rPr lang="ru-RU" sz="2200" b="1" dirty="0">
                <a:solidFill>
                  <a:schemeClr val="tx1"/>
                </a:solidFill>
              </a:rPr>
              <a:t>общественные объединения </a:t>
            </a:r>
            <a:r>
              <a:rPr lang="ru-RU" sz="2200" b="1" dirty="0" smtClean="0">
                <a:solidFill>
                  <a:schemeClr val="tx1"/>
                </a:solidFill>
              </a:rPr>
              <a:t>потребителей</a:t>
            </a:r>
            <a:endParaRPr lang="ru-RU" altLang="ru-RU" sz="2200" b="1" dirty="0">
              <a:solidFill>
                <a:schemeClr val="tx1"/>
              </a:solidFill>
              <a:latin typeface="Segoe UI" pitchFamily="34" charset="0"/>
              <a:ea typeface="Segoe UI" pitchFamily="34" charset="0"/>
              <a:cs typeface="Segoe UI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350828" y="5418935"/>
            <a:ext cx="9459861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0800">
            <a:solidFill>
              <a:srgbClr val="C00000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/>
            <a:r>
              <a:rPr lang="ru-RU" sz="2800" b="1" dirty="0">
                <a:solidFill>
                  <a:srgbClr val="C00000"/>
                </a:solidFill>
              </a:rPr>
              <a:t>Судебная защита: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 суд </a:t>
            </a:r>
            <a:r>
              <a:rPr lang="ru-RU" sz="2000" b="1" dirty="0">
                <a:solidFill>
                  <a:schemeClr val="tx1"/>
                </a:solidFill>
              </a:rPr>
              <a:t>по месту нарушения прав </a:t>
            </a:r>
            <a:r>
              <a:rPr lang="ru-RU" sz="2000" b="1" dirty="0" smtClean="0">
                <a:solidFill>
                  <a:schemeClr val="tx1"/>
                </a:solidFill>
              </a:rPr>
              <a:t>потребителя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6" name="Стрелка вниз 5"/>
          <p:cNvSpPr/>
          <p:nvPr/>
        </p:nvSpPr>
        <p:spPr>
          <a:xfrm>
            <a:off x="5866682" y="2161158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низ 6"/>
          <p:cNvSpPr/>
          <p:nvPr/>
        </p:nvSpPr>
        <p:spPr>
          <a:xfrm>
            <a:off x="5866682" y="3109724"/>
            <a:ext cx="487944" cy="53906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759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887"/>
            <a:ext cx="12192000" cy="24702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Скругленный прямоугольник 53"/>
          <p:cNvSpPr/>
          <p:nvPr/>
        </p:nvSpPr>
        <p:spPr>
          <a:xfrm>
            <a:off x="6780083" y="921202"/>
            <a:ext cx="4661373" cy="51998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жилищно-коммунального хозяйства</a:t>
            </a:r>
          </a:p>
        </p:txBody>
      </p:sp>
      <p:cxnSp>
        <p:nvCxnSpPr>
          <p:cNvPr id="85" name="Прямая со стрелкой 84"/>
          <p:cNvCxnSpPr/>
          <p:nvPr/>
        </p:nvCxnSpPr>
        <p:spPr>
          <a:xfrm>
            <a:off x="5635145" y="1184999"/>
            <a:ext cx="1053038" cy="1247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TextBox 91"/>
          <p:cNvSpPr txBox="1"/>
          <p:nvPr/>
        </p:nvSpPr>
        <p:spPr>
          <a:xfrm>
            <a:off x="553132" y="231318"/>
            <a:ext cx="1125147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ПОТРЕБИТЕЛЯ:</a:t>
            </a:r>
            <a:endParaRPr lang="ru-RU" sz="25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6367" y="802020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 стрелкой 65"/>
          <p:cNvCxnSpPr/>
          <p:nvPr/>
        </p:nvCxnSpPr>
        <p:spPr>
          <a:xfrm flipV="1">
            <a:off x="5635145" y="1858033"/>
            <a:ext cx="1053038" cy="1543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Прямая со стрелкой 66"/>
          <p:cNvCxnSpPr/>
          <p:nvPr/>
        </p:nvCxnSpPr>
        <p:spPr>
          <a:xfrm>
            <a:off x="5669556" y="2655192"/>
            <a:ext cx="1018627" cy="204"/>
          </a:xfrm>
          <a:prstGeom prst="straightConnector1">
            <a:avLst/>
          </a:prstGeom>
          <a:ln w="38100"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Стрелка вправо 13"/>
          <p:cNvSpPr/>
          <p:nvPr/>
        </p:nvSpPr>
        <p:spPr>
          <a:xfrm>
            <a:off x="5635145" y="100531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>
            <a:off x="5626509" y="1680706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626509" y="2476553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635145" y="3184279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5626509" y="394222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597832" y="537334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4" name="Стрелка вправо 73"/>
          <p:cNvSpPr/>
          <p:nvPr/>
        </p:nvSpPr>
        <p:spPr>
          <a:xfrm>
            <a:off x="5602050" y="4624778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868919" y="931497"/>
            <a:ext cx="4661373" cy="51998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ж</a:t>
            </a:r>
            <a:r>
              <a:rPr lang="ru-RU" sz="2000" b="1" dirty="0" smtClean="0">
                <a:cs typeface="Times New Roman" panose="02020603050405020304" pitchFamily="18" charset="0"/>
              </a:rPr>
              <a:t>илищно-коммунальных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864599" y="1642886"/>
            <a:ext cx="4661373" cy="5199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у</a:t>
            </a:r>
            <a:r>
              <a:rPr lang="ru-RU" sz="2000" b="1" dirty="0" smtClean="0">
                <a:cs typeface="Times New Roman" panose="02020603050405020304" pitchFamily="18" charset="0"/>
              </a:rPr>
              <a:t>слуг в области жилищного строительства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864601" y="2357500"/>
            <a:ext cx="4661373" cy="519982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услуг электросвязи и почтовой связи 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864599" y="3107787"/>
            <a:ext cx="4661373" cy="519982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у</a:t>
            </a:r>
            <a:r>
              <a:rPr lang="ru-RU" sz="2000" b="1" dirty="0" smtClean="0">
                <a:cs typeface="Times New Roman" panose="02020603050405020304" pitchFamily="18" charset="0"/>
              </a:rPr>
              <a:t>слуг перевозки пассажиров (включая такси) и грузов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832554" y="3861682"/>
            <a:ext cx="4661373" cy="5199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т</a:t>
            </a:r>
            <a:r>
              <a:rPr lang="ru-RU" sz="2000" b="1" dirty="0" smtClean="0">
                <a:cs typeface="Times New Roman" panose="02020603050405020304" pitchFamily="18" charset="0"/>
              </a:rPr>
              <a:t>уристических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832554" y="4575124"/>
            <a:ext cx="4661373" cy="5199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ф</a:t>
            </a:r>
            <a:r>
              <a:rPr lang="ru-RU" sz="2000" b="1" dirty="0" smtClean="0">
                <a:cs typeface="Times New Roman" panose="02020603050405020304" pitchFamily="18" charset="0"/>
              </a:rPr>
              <a:t>инансовых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832553" y="5287685"/>
            <a:ext cx="4661373" cy="519982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Страховых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7" name="Скругленный прямоугольник 86"/>
          <p:cNvSpPr/>
          <p:nvPr/>
        </p:nvSpPr>
        <p:spPr>
          <a:xfrm>
            <a:off x="6780084" y="1642886"/>
            <a:ext cx="4661373" cy="519982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Министерство архитектуры и строительства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6790946" y="2353338"/>
            <a:ext cx="4661373" cy="519982"/>
          </a:xfrm>
          <a:prstGeom prst="roundRect">
            <a:avLst/>
          </a:prstGeom>
          <a:solidFill>
            <a:srgbClr val="F2FC94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связи и информатизации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6780082" y="3111290"/>
            <a:ext cx="4661373" cy="519982"/>
          </a:xfrm>
          <a:prstGeom prst="roundRect">
            <a:avLst/>
          </a:prstGeom>
          <a:solidFill>
            <a:srgbClr val="FF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транспорта и коммуникаций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6763211" y="3855350"/>
            <a:ext cx="4661373" cy="51998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спорта и туризма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6763210" y="4543426"/>
            <a:ext cx="4661373" cy="519982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Национальный банк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6763210" y="5287486"/>
            <a:ext cx="4661373" cy="519982"/>
          </a:xfrm>
          <a:prstGeom prst="roundRect">
            <a:avLst/>
          </a:prstGeom>
          <a:solidFill>
            <a:srgbClr val="9999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финансов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241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6618513"/>
            <a:ext cx="12192000" cy="24739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2" name="TextBox 91"/>
          <p:cNvSpPr txBox="1"/>
          <p:nvPr/>
        </p:nvSpPr>
        <p:spPr>
          <a:xfrm>
            <a:off x="585926" y="258884"/>
            <a:ext cx="11086578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500" b="1" dirty="0" smtClean="0">
                <a:solidFill>
                  <a:srgbClr val="008000"/>
                </a:solidFill>
                <a:cs typeface="Times New Roman" panose="02020603050405020304" pitchFamily="18" charset="0"/>
              </a:rPr>
              <a:t>КУДА ОБРАЩАТЬСЯ В СЛУЧАЕ НАРУШЕНИЯ ПРАВ ПОТРЕБИТЕЛЯ:</a:t>
            </a:r>
            <a:endParaRPr lang="ru-RU" sz="2500" b="1" dirty="0">
              <a:solidFill>
                <a:srgbClr val="008000"/>
              </a:solidFill>
              <a:cs typeface="Times New Roman" panose="02020603050405020304" pitchFamily="18" charset="0"/>
            </a:endParaRPr>
          </a:p>
        </p:txBody>
      </p:sp>
      <p:cxnSp>
        <p:nvCxnSpPr>
          <p:cNvPr id="99" name="Прямая соединительная линия 98"/>
          <p:cNvCxnSpPr/>
          <p:nvPr/>
        </p:nvCxnSpPr>
        <p:spPr>
          <a:xfrm>
            <a:off x="197877" y="825567"/>
            <a:ext cx="1184698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Стрелка вправо 48"/>
          <p:cNvSpPr/>
          <p:nvPr/>
        </p:nvSpPr>
        <p:spPr>
          <a:xfrm>
            <a:off x="5751952" y="1076481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>
            <a:off x="5745512" y="314641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4" name="Стрелка вправо 63"/>
          <p:cNvSpPr/>
          <p:nvPr/>
        </p:nvSpPr>
        <p:spPr>
          <a:xfrm>
            <a:off x="5745512" y="2447354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1" name="Стрелка вправо 70"/>
          <p:cNvSpPr/>
          <p:nvPr/>
        </p:nvSpPr>
        <p:spPr>
          <a:xfrm>
            <a:off x="5745512" y="1764569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2" name="Стрелка вправо 71"/>
          <p:cNvSpPr/>
          <p:nvPr/>
        </p:nvSpPr>
        <p:spPr>
          <a:xfrm>
            <a:off x="5745512" y="3825786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3" name="Стрелка вправо 72"/>
          <p:cNvSpPr/>
          <p:nvPr/>
        </p:nvSpPr>
        <p:spPr>
          <a:xfrm>
            <a:off x="5745512" y="4531202"/>
            <a:ext cx="1053038" cy="3572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884438" y="990275"/>
            <a:ext cx="4661373" cy="519982"/>
          </a:xfrm>
          <a:prstGeom prst="roundRect">
            <a:avLst/>
          </a:prstGeom>
          <a:solidFill>
            <a:srgbClr val="CC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cs typeface="Times New Roman" panose="02020603050405020304" pitchFamily="18" charset="0"/>
              </a:rPr>
              <a:t>латных медицинских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7" name="Скругленный прямоугольник 76"/>
          <p:cNvSpPr/>
          <p:nvPr/>
        </p:nvSpPr>
        <p:spPr>
          <a:xfrm>
            <a:off x="871551" y="4455899"/>
            <a:ext cx="4661373" cy="519982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в</a:t>
            </a:r>
            <a:r>
              <a:rPr lang="ru-RU" sz="2000" b="1" dirty="0" smtClean="0">
                <a:cs typeface="Times New Roman" panose="02020603050405020304" pitchFamily="18" charset="0"/>
              </a:rPr>
              <a:t>етеринарных услуг, на качество семян растений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8" name="Скругленный прямоугольник 77"/>
          <p:cNvSpPr/>
          <p:nvPr/>
        </p:nvSpPr>
        <p:spPr>
          <a:xfrm>
            <a:off x="871551" y="3759735"/>
            <a:ext cx="4661373" cy="51998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р</a:t>
            </a:r>
            <a:r>
              <a:rPr lang="ru-RU" sz="2000" b="1" dirty="0" smtClean="0">
                <a:cs typeface="Times New Roman" panose="02020603050405020304" pitchFamily="18" charset="0"/>
              </a:rPr>
              <a:t>иэлтерских услуг 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79" name="Скругленный прямоугольник 78"/>
          <p:cNvSpPr/>
          <p:nvPr/>
        </p:nvSpPr>
        <p:spPr>
          <a:xfrm>
            <a:off x="871555" y="3065989"/>
            <a:ext cx="4661373" cy="51998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н</a:t>
            </a:r>
            <a:r>
              <a:rPr lang="ru-RU" sz="2000" b="1" dirty="0" smtClean="0">
                <a:cs typeface="Times New Roman" panose="02020603050405020304" pitchFamily="18" charset="0"/>
              </a:rPr>
              <a:t>а качество и безопасность товаров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3" name="Скругленный прямоугольник 82"/>
          <p:cNvSpPr/>
          <p:nvPr/>
        </p:nvSpPr>
        <p:spPr>
          <a:xfrm>
            <a:off x="871552" y="2369825"/>
            <a:ext cx="4661373" cy="5199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п</a:t>
            </a:r>
            <a:r>
              <a:rPr lang="ru-RU" sz="2000" b="1" dirty="0" smtClean="0">
                <a:cs typeface="Times New Roman" panose="02020603050405020304" pitchFamily="18" charset="0"/>
              </a:rPr>
              <a:t>латных образовательных услуг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4" name="Скругленный прямоугольник 83"/>
          <p:cNvSpPr/>
          <p:nvPr/>
        </p:nvSpPr>
        <p:spPr>
          <a:xfrm>
            <a:off x="871553" y="1686439"/>
            <a:ext cx="4661373" cy="51998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к</a:t>
            </a:r>
            <a:r>
              <a:rPr lang="ru-RU" sz="2000" b="1" dirty="0" smtClean="0">
                <a:cs typeface="Times New Roman" panose="02020603050405020304" pitchFamily="18" charset="0"/>
              </a:rPr>
              <a:t>ультурно-зрелищных мероприятий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6" name="Скругленный прямоугольник 85"/>
          <p:cNvSpPr/>
          <p:nvPr/>
        </p:nvSpPr>
        <p:spPr>
          <a:xfrm>
            <a:off x="7011131" y="1002854"/>
            <a:ext cx="4661373" cy="519982"/>
          </a:xfrm>
          <a:prstGeom prst="roundRect">
            <a:avLst/>
          </a:prstGeom>
          <a:solidFill>
            <a:srgbClr val="CCCCFF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здравоохранения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8" name="Скругленный прямоугольник 87"/>
          <p:cNvSpPr/>
          <p:nvPr/>
        </p:nvSpPr>
        <p:spPr>
          <a:xfrm>
            <a:off x="7011132" y="1683217"/>
            <a:ext cx="4661373" cy="519982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культуры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89" name="Скругленный прямоугольник 88"/>
          <p:cNvSpPr/>
          <p:nvPr/>
        </p:nvSpPr>
        <p:spPr>
          <a:xfrm>
            <a:off x="7011133" y="2369249"/>
            <a:ext cx="4661373" cy="51998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образования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0" name="Скругленный прямоугольник 89"/>
          <p:cNvSpPr/>
          <p:nvPr/>
        </p:nvSpPr>
        <p:spPr>
          <a:xfrm>
            <a:off x="7011134" y="3065989"/>
            <a:ext cx="4661373" cy="519982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 smtClean="0">
                <a:cs typeface="Times New Roman" panose="02020603050405020304" pitchFamily="18" charset="0"/>
              </a:rPr>
              <a:t>Государственный комитет по стандартизации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1" name="Скругленный прямоугольник 90"/>
          <p:cNvSpPr/>
          <p:nvPr/>
        </p:nvSpPr>
        <p:spPr>
          <a:xfrm>
            <a:off x="7011138" y="3741313"/>
            <a:ext cx="4661373" cy="51998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юстиции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  <p:sp>
        <p:nvSpPr>
          <p:cNvPr id="95" name="Скругленный прямоугольник 94"/>
          <p:cNvSpPr/>
          <p:nvPr/>
        </p:nvSpPr>
        <p:spPr>
          <a:xfrm>
            <a:off x="7011138" y="4435111"/>
            <a:ext cx="4661373" cy="519982"/>
          </a:xfrm>
          <a:prstGeom prst="roundRect">
            <a:avLst/>
          </a:prstGeom>
          <a:solidFill>
            <a:srgbClr val="E6FE90"/>
          </a:solidFill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400"/>
              </a:lnSpc>
            </a:pPr>
            <a:r>
              <a:rPr lang="ru-RU" sz="2000" b="1" dirty="0">
                <a:cs typeface="Times New Roman" panose="02020603050405020304" pitchFamily="18" charset="0"/>
              </a:rPr>
              <a:t>Министерство </a:t>
            </a:r>
            <a:r>
              <a:rPr lang="ru-RU" sz="2000" b="1" dirty="0" smtClean="0">
                <a:cs typeface="Times New Roman" panose="02020603050405020304" pitchFamily="18" charset="0"/>
              </a:rPr>
              <a:t>сельского хозяйства и продовольствия</a:t>
            </a:r>
            <a:endParaRPr lang="ru-RU" sz="2000" b="1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8155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1" name="Прямая соединительная линия 20"/>
          <p:cNvCxnSpPr/>
          <p:nvPr/>
        </p:nvCxnSpPr>
        <p:spPr>
          <a:xfrm>
            <a:off x="1606550" y="2904622"/>
            <a:ext cx="9144000" cy="0"/>
          </a:xfrm>
          <a:prstGeom prst="line">
            <a:avLst/>
          </a:prstGeom>
          <a:ln w="6350">
            <a:solidFill>
              <a:schemeClr val="accent3">
                <a:lumMod val="50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61" name="Текст 3"/>
          <p:cNvSpPr txBox="1">
            <a:spLocks/>
          </p:cNvSpPr>
          <p:nvPr/>
        </p:nvSpPr>
        <p:spPr bwMode="auto">
          <a:xfrm>
            <a:off x="1318846" y="3115853"/>
            <a:ext cx="9431704" cy="10503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одзаголовок 2"/>
          <p:cNvSpPr txBox="1">
            <a:spLocks/>
          </p:cNvSpPr>
          <p:nvPr/>
        </p:nvSpPr>
        <p:spPr>
          <a:xfrm>
            <a:off x="2070865" y="3441090"/>
            <a:ext cx="8215370" cy="3096344"/>
          </a:xfrm>
          <a:prstGeom prst="rect">
            <a:avLst/>
          </a:prstGeom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>
            <a:lvl1pPr marL="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None/>
              <a:defRPr kumimoji="0" sz="1600" b="1" kern="1200" cap="all" spc="25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None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None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None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None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None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None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3000" b="1" i="0" u="none" strike="noStrike" kern="1200" cap="all" spc="25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egoe UI" pitchFamily="34" charset="0"/>
                <a:ea typeface="Segoe UI" pitchFamily="34" charset="0"/>
                <a:cs typeface="Segoe UI" pitchFamily="34" charset="0"/>
              </a:rPr>
              <a:t>15 марта – всемирный день защиты прав потребителей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endParaRPr kumimoji="0" lang="ru-RU" sz="1400" b="1" i="0" u="none" strike="noStrike" kern="1200" cap="all" spc="250" normalizeH="0" baseline="0" noProof="0" dirty="0" smtClean="0">
              <a:ln>
                <a:noFill/>
              </a:ln>
              <a:solidFill>
                <a:srgbClr val="1F497D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all" spc="25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Тема 2026 года: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r>
              <a:rPr lang="ru-RU" sz="2400" dirty="0" smtClean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В ИНТЕРНЕТЕ КАК ДОМА</a:t>
            </a:r>
            <a:r>
              <a:rPr kumimoji="0" lang="ru-RU" sz="2400" b="1" i="0" u="none" strike="noStrike" kern="1200" cap="all" spc="25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r>
              <a:rPr kumimoji="0" lang="ru-RU" sz="2400" b="1" i="0" u="none" strike="noStrike" kern="1200" cap="all" spc="250" normalizeH="0" baseline="0" noProof="0" dirty="0" smtClean="0">
                <a:ln>
                  <a:noFill/>
                </a:ln>
                <a:solidFill>
                  <a:srgbClr val="1F497D"/>
                </a:solidFill>
                <a:effectLst/>
                <a:uLnTx/>
                <a:uFillTx/>
                <a:latin typeface="Segoe UI" panose="020B0502040204020203" pitchFamily="34" charset="0"/>
                <a:ea typeface="+mn-ea"/>
                <a:cs typeface="Segoe UI" panose="020B0502040204020203" pitchFamily="34" charset="0"/>
              </a:rPr>
              <a:t> </a:t>
            </a:r>
            <a:r>
              <a:rPr lang="ru-RU" sz="2400" dirty="0" smtClean="0">
                <a:solidFill>
                  <a:srgbClr val="1F497D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ЗНАЙ ПРАВА, ПОКУПАЙ ОСОЗНАННО</a:t>
            </a:r>
            <a:endParaRPr kumimoji="0" lang="ru-RU" sz="1100" b="1" i="0" u="none" strike="noStrike" kern="1200" cap="all" spc="250" normalizeH="0" baseline="0" noProof="0" dirty="0" smtClean="0">
              <a:ln>
                <a:noFill/>
              </a:ln>
              <a:solidFill>
                <a:srgbClr val="0F772F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4F81BD"/>
              </a:buClr>
              <a:buSzPct val="85000"/>
              <a:buFont typeface="Wingdings 2"/>
              <a:buNone/>
              <a:tabLst/>
              <a:defRPr/>
            </a:pPr>
            <a:endParaRPr kumimoji="0" lang="ru-RU" sz="3000" b="1" i="0" u="none" strike="noStrike" kern="1200" cap="all" spc="250" normalizeH="0" baseline="0" noProof="0" dirty="0">
              <a:ln>
                <a:noFill/>
              </a:ln>
              <a:solidFill>
                <a:srgbClr val="0F772F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297396" y="1200198"/>
            <a:ext cx="97623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cap="all" dirty="0" smtClean="0">
                <a:solidFill>
                  <a:srgbClr val="0F772F"/>
                </a:solidFill>
                <a:ea typeface="+mj-ea"/>
                <a:cs typeface="Times New Roman" panose="02020603050405020304" pitchFamily="18" charset="0"/>
              </a:rPr>
              <a:t>Дятловский районный исполнительный комитет</a:t>
            </a:r>
            <a:endParaRPr lang="ru-RU" sz="1200" i="1" dirty="0"/>
          </a:p>
        </p:txBody>
      </p:sp>
    </p:spTree>
    <p:extLst>
      <p:ext uri="{BB962C8B-B14F-4D97-AF65-F5344CB8AC3E}">
        <p14:creationId xmlns:p14="http://schemas.microsoft.com/office/powerpoint/2010/main" val="288077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905436" y="313764"/>
            <a:ext cx="10342832" cy="1416423"/>
          </a:xfrm>
        </p:spPr>
        <p:txBody>
          <a:bodyPr>
            <a:noAutofit/>
          </a:bodyPr>
          <a:lstStyle/>
          <a:p>
            <a:pPr algn="ctr">
              <a:lnSpc>
                <a:spcPts val="2800"/>
              </a:lnSpc>
            </a:pPr>
            <a:r>
              <a:rPr lang="ru-RU" sz="15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В рамках проведения Дня потребителя </a:t>
            </a:r>
            <a:r>
              <a:rPr lang="ru-RU" sz="15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ru-RU" sz="1500" b="1" u="sng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марта 2026 года с 14.00 часов до 15.00 часов будет организована работа «горячей линии» по вопросам потребительской тематики с участием уполномоченных по защите прав потребителей Дятловского районного исполнительного комитета:</a:t>
            </a:r>
            <a:endParaRPr lang="ru-RU" sz="1500" b="1" u="sng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8937" y="3618900"/>
            <a:ext cx="4996419" cy="2879293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745724" y="1631576"/>
            <a:ext cx="10764958" cy="1739153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Tx/>
              <a:buChar char="-"/>
            </a:pPr>
            <a:endParaRPr lang="ru-RU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по вопросам досудебного урегулирования споров в сфере торговли, общественного питания и бытовых услуг по телефону 62392 ответит главный специалист отдела экономики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Габайдулин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Илья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Радикович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 - по вопросам судебного урегулирования споров по телефону 61289 ответит начальник отдела по юридической работе, обращениям граждан и юридических лиц </a:t>
            </a:r>
            <a:r>
              <a:rPr lang="ru-RU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Чепукойть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Вероника Валерьевна.</a:t>
            </a:r>
          </a:p>
          <a:p>
            <a:pPr algn="ctr"/>
            <a:endParaRPr lang="ru-RU" sz="2800" i="1" dirty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72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1" name="Текст 3"/>
          <p:cNvSpPr txBox="1">
            <a:spLocks/>
          </p:cNvSpPr>
          <p:nvPr/>
        </p:nvSpPr>
        <p:spPr bwMode="auto">
          <a:xfrm>
            <a:off x="409302" y="496389"/>
            <a:ext cx="11268892" cy="602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algn="ctr"/>
            <a:r>
              <a:rPr lang="ru-RU" altLang="ru-RU" sz="4400" b="1" dirty="0" smtClean="0">
                <a:solidFill>
                  <a:srgbClr val="008000"/>
                </a:solidFill>
                <a:cs typeface="Times New Roman" pitchFamily="18" charset="0"/>
              </a:rPr>
              <a:t>Подписывайтесь</a:t>
            </a:r>
            <a:r>
              <a:rPr lang="ru-RU" altLang="ru-RU" sz="3200" b="1" dirty="0" smtClean="0">
                <a:solidFill>
                  <a:srgbClr val="008000"/>
                </a:solidFill>
                <a:cs typeface="Times New Roman" pitchFamily="18" charset="0"/>
              </a:rPr>
              <a:t> </a:t>
            </a:r>
            <a:endParaRPr lang="en-US" altLang="ru-RU" sz="3200" b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/>
            <a:r>
              <a:rPr lang="ru-RU" altLang="ru-RU" sz="4000" b="1" dirty="0" smtClean="0">
                <a:solidFill>
                  <a:srgbClr val="0070C0"/>
                </a:solidFill>
                <a:cs typeface="Times New Roman" pitchFamily="18" charset="0"/>
              </a:rPr>
              <a:t>на телеграмм-канал</a:t>
            </a:r>
          </a:p>
          <a:p>
            <a:pPr marL="342900" indent="-342900" algn="ctr"/>
            <a:r>
              <a:rPr lang="ru-RU" altLang="ru-RU" sz="4400" b="1" dirty="0" smtClean="0">
                <a:solidFill>
                  <a:srgbClr val="008000"/>
                </a:solidFill>
                <a:cs typeface="Times New Roman" pitchFamily="18" charset="0"/>
              </a:rPr>
              <a:t>МАРТ о правах потребителей</a:t>
            </a:r>
            <a:endParaRPr lang="en-US" altLang="ru-RU" sz="4400" b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2000" i="1" dirty="0" smtClean="0">
              <a:solidFill>
                <a:srgbClr val="008000"/>
              </a:solidFill>
              <a:cs typeface="Times New Roman" pitchFamily="18" charset="0"/>
            </a:endParaRPr>
          </a:p>
          <a:p>
            <a:pPr marL="342900" indent="-342900" algn="ctr">
              <a:spcBef>
                <a:spcPct val="20000"/>
              </a:spcBef>
            </a:pP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Разъяснения </a:t>
            </a:r>
            <a:r>
              <a:rPr lang="ru-RU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МАРТ о правах потребителей и способах их </a:t>
            </a:r>
            <a:r>
              <a:rPr lang="ru-RU" sz="3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anose="02020603050405020304" pitchFamily="18" charset="0"/>
              </a:rPr>
              <a:t>защиты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en-US" sz="36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anose="02020603050405020304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sz="2000" i="1" dirty="0" smtClean="0">
              <a:cs typeface="Times New Roman" panose="02020603050405020304" pitchFamily="18" charset="0"/>
            </a:endParaRPr>
          </a:p>
          <a:p>
            <a:pPr marL="342900" indent="-342900" algn="r">
              <a:lnSpc>
                <a:spcPts val="1600"/>
              </a:lnSpc>
              <a:spcBef>
                <a:spcPct val="20000"/>
              </a:spcBef>
            </a:pPr>
            <a:r>
              <a:rPr lang="en-US" sz="4400" b="1" i="1" dirty="0" smtClean="0">
                <a:cs typeface="Times New Roman" panose="02020603050405020304" pitchFamily="18" charset="0"/>
              </a:rPr>
              <a:t>https://t.me/consumer_rights_by_MART</a:t>
            </a:r>
            <a:endParaRPr lang="ru-RU" sz="4400" b="1" i="1" dirty="0"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r>
              <a:rPr lang="ru-RU" altLang="ru-RU" sz="1400" i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>
              <a:lnSpc>
                <a:spcPts val="1600"/>
              </a:lnSpc>
              <a:spcBef>
                <a:spcPct val="20000"/>
              </a:spcBef>
            </a:pPr>
            <a:endParaRPr lang="ru-RU" altLang="ru-RU" sz="14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88" y="4273429"/>
            <a:ext cx="806019" cy="806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759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420</TotalTime>
  <Words>320</Words>
  <Application>Microsoft Office PowerPoint</Application>
  <PresentationFormat>Широкоэкранный</PresentationFormat>
  <Paragraphs>79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7" baseType="lpstr">
      <vt:lpstr>Arial</vt:lpstr>
      <vt:lpstr>Corbel</vt:lpstr>
      <vt:lpstr>Georgia</vt:lpstr>
      <vt:lpstr>Segoe UI</vt:lpstr>
      <vt:lpstr>Times New Roman</vt:lpstr>
      <vt:lpstr>Trebuchet MS</vt:lpstr>
      <vt:lpstr>Wingdings 2</vt:lpstr>
      <vt:lpstr>Wingdings 3</vt:lpstr>
      <vt:lpstr>Грань</vt:lpstr>
      <vt:lpstr>Дятловский районный исполнительный комитет</vt:lpstr>
      <vt:lpstr>СИСТЕМА ГОСУДАРСТВЕННОЙ ЗАЩИТЫ ПРАВ ПОТРЕБИТЕЛЕЙ</vt:lpstr>
      <vt:lpstr>КУДА ОБРАЩАТЬСЯ В СЛУЧАЕ НАРУШЕНИЯ ПРАВ ПОТРЕБИТЕЛЯ?</vt:lpstr>
      <vt:lpstr>Презентация PowerPoint</vt:lpstr>
      <vt:lpstr>Презентация PowerPoint</vt:lpstr>
      <vt:lpstr>Презентация PowerPoint</vt:lpstr>
      <vt:lpstr>В рамках проведения Дня потребителя 13 марта 2026 года с 14.00 часов до 15.00 часов будет организована работа «горячей линии» по вопросам потребительской тематики с участием уполномоченных по защите прав потребителей Дятловского районного исполнительного комитета: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Куда обращаться при нарушении прав потребителя?</dc:title>
  <dc:creator>Гаврильчик Инна Анатольевна</dc:creator>
  <cp:lastModifiedBy>Admin</cp:lastModifiedBy>
  <cp:revision>76</cp:revision>
  <cp:lastPrinted>2021-05-08T14:10:08Z</cp:lastPrinted>
  <dcterms:created xsi:type="dcterms:W3CDTF">2021-04-13T14:18:38Z</dcterms:created>
  <dcterms:modified xsi:type="dcterms:W3CDTF">2026-03-09T07:04:13Z</dcterms:modified>
</cp:coreProperties>
</file>